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4"/>
  </p:notesMasterIdLst>
  <p:handoutMasterIdLst>
    <p:handoutMasterId r:id="rId25"/>
  </p:handoutMasterIdLst>
  <p:sldIdLst>
    <p:sldId id="278" r:id="rId3"/>
    <p:sldId id="286" r:id="rId4"/>
    <p:sldId id="287" r:id="rId5"/>
    <p:sldId id="288" r:id="rId6"/>
    <p:sldId id="291" r:id="rId7"/>
    <p:sldId id="303" r:id="rId8"/>
    <p:sldId id="300" r:id="rId9"/>
    <p:sldId id="292" r:id="rId10"/>
    <p:sldId id="293" r:id="rId11"/>
    <p:sldId id="296" r:id="rId12"/>
    <p:sldId id="301" r:id="rId13"/>
    <p:sldId id="305" r:id="rId14"/>
    <p:sldId id="294" r:id="rId15"/>
    <p:sldId id="295" r:id="rId16"/>
    <p:sldId id="304" r:id="rId17"/>
    <p:sldId id="289" r:id="rId18"/>
    <p:sldId id="290" r:id="rId19"/>
    <p:sldId id="297" r:id="rId20"/>
    <p:sldId id="299" r:id="rId21"/>
    <p:sldId id="298" r:id="rId22"/>
    <p:sldId id="30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21" userDrawn="1">
          <p15:clr>
            <a:srgbClr val="A4A3A4"/>
          </p15:clr>
        </p15:guide>
        <p15:guide id="2" orient="horz" pos="30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3" autoAdjust="0"/>
    <p:restoredTop sz="91189" autoAdjust="0"/>
  </p:normalViewPr>
  <p:slideViewPr>
    <p:cSldViewPr snapToGrid="0">
      <p:cViewPr varScale="1">
        <p:scale>
          <a:sx n="79" d="100"/>
          <a:sy n="79" d="100"/>
        </p:scale>
        <p:origin x="498" y="96"/>
      </p:cViewPr>
      <p:guideLst>
        <p:guide pos="521"/>
        <p:guide orient="horz" pos="306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284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D71D7-55AC-46BD-81B3-09AB2F9EFBD8}" type="datetimeFigureOut">
              <a:rPr lang="de-DE" smtClean="0"/>
              <a:t>10.04.2017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0BD58-3BFF-4EAF-BB8B-AC67FE801E4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9424F-BB59-4F4E-9822-4CA3E770FFD2}" type="datetimeFigureOut">
              <a:rPr lang="de-DE" smtClean="0"/>
              <a:t>10.04.2017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Kopfzeil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22CDD-9D6C-4F63-9EC2-64822662410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Grafik: © www.illustrationen.pro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9819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Grafik: www.illustrationen.pro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42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200" dirty="0"/>
              <a:t>Griller: Image </a:t>
            </a:r>
            <a:r>
              <a:rPr lang="de-AT" sz="1200" dirty="0" err="1"/>
              <a:t>by</a:t>
            </a:r>
            <a:r>
              <a:rPr lang="de-AT" sz="1200" dirty="0"/>
              <a:t> LifetimeStock.com</a:t>
            </a:r>
          </a:p>
          <a:p>
            <a:r>
              <a:rPr lang="de-AT" dirty="0"/>
              <a:t>Lagerfeuer: © www.illustrationen.pro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0723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Grafik: © www.illustrationen.pro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6324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Grafik: https://upload.wikimedia.org/wikipedia/de/8/81/Schwerkraftheizung.png (Gemeinfrei)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5364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Foto: © Symbolfotos.biz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4924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Bild lizenziert von © LifetimeStock.com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0995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Foto: © Symbolfotos.biz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801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0100" y="2606040"/>
            <a:ext cx="7543800" cy="27432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8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00100" y="5360437"/>
            <a:ext cx="7543800" cy="36576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baseline="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5888736"/>
            <a:ext cx="9144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9" name="Rechteck 8"/>
          <p:cNvSpPr/>
          <p:nvPr userDrawn="1"/>
        </p:nvSpPr>
        <p:spPr>
          <a:xfrm>
            <a:off x="0" y="5888736"/>
            <a:ext cx="9144000" cy="109728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143750" y="382231"/>
            <a:ext cx="1028700" cy="5561369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71550" y="382230"/>
            <a:ext cx="5897880" cy="5561370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5815305" y="283"/>
            <a:ext cx="3326788" cy="68562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565829"/>
            <a:ext cx="4457700" cy="41148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00101" y="5682344"/>
            <a:ext cx="4457700" cy="41054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200" b="1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5780313" y="0"/>
            <a:ext cx="41148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5780313" y="0"/>
            <a:ext cx="41148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71550" y="1825626"/>
            <a:ext cx="35433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49" y="1825626"/>
            <a:ext cx="35433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71550" y="1828800"/>
            <a:ext cx="3545586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971550" y="2470151"/>
            <a:ext cx="3545586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5721" y="1828800"/>
            <a:ext cx="3545586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6864" y="2470151"/>
            <a:ext cx="3545586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5815305" y="283"/>
            <a:ext cx="3326788" cy="6856286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>
          <a:xfrm>
            <a:off x="5780313" y="0"/>
            <a:ext cx="41148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5780313" y="0"/>
            <a:ext cx="41148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2201" y="2514600"/>
            <a:ext cx="260604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92727" y="685800"/>
            <a:ext cx="459486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172200" y="4343400"/>
            <a:ext cx="260604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5815305" y="283"/>
            <a:ext cx="3326788" cy="6856286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5780313" y="0"/>
            <a:ext cx="41148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10" name="Rechteck 9"/>
          <p:cNvSpPr/>
          <p:nvPr/>
        </p:nvSpPr>
        <p:spPr>
          <a:xfrm>
            <a:off x="5780313" y="0"/>
            <a:ext cx="41148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2200" y="2514600"/>
            <a:ext cx="260604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51435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172200" y="4343400"/>
            <a:ext cx="260604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6257036"/>
            <a:ext cx="9144000" cy="54864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7152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771525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417128" y="6419462"/>
            <a:ext cx="1013537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71550" y="6419462"/>
            <a:ext cx="38862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648769" y="6419462"/>
            <a:ext cx="52368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6257036"/>
            <a:ext cx="9144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10" name="Textfeld 9"/>
          <p:cNvSpPr txBox="1"/>
          <p:nvPr userDrawn="1"/>
        </p:nvSpPr>
        <p:spPr>
          <a:xfrm rot="16200000">
            <a:off x="7834667" y="4916752"/>
            <a:ext cx="23647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50" dirty="0"/>
              <a:t>2017, www.leichter-unterrichten.com</a:t>
            </a:r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51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10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1738" y="480060"/>
            <a:ext cx="8062246" cy="2743200"/>
          </a:xfrm>
        </p:spPr>
        <p:txBody>
          <a:bodyPr/>
          <a:lstStyle/>
          <a:p>
            <a:r>
              <a:rPr lang="de-AT" dirty="0"/>
              <a:t>Wärmeströmung</a:t>
            </a:r>
            <a:br>
              <a:rPr lang="de-AT" dirty="0"/>
            </a:br>
            <a:r>
              <a:rPr lang="de-AT" dirty="0"/>
              <a:t>(Konvektion)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093" y="2157984"/>
            <a:ext cx="3458907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5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Wärmetransport in der Heizung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28800"/>
            <a:ext cx="8321040" cy="4114800"/>
          </a:xfrm>
        </p:spPr>
        <p:txBody>
          <a:bodyPr/>
          <a:lstStyle/>
          <a:p>
            <a:r>
              <a:rPr lang="de-AT" dirty="0"/>
              <a:t>Heizkörper (Wasser transportiert Wärme von Heizkessel in die Räume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4" y="2316480"/>
            <a:ext cx="4901184" cy="367588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94425" y="6370320"/>
            <a:ext cx="19014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50" dirty="0"/>
              <a:t>Bild: </a:t>
            </a:r>
            <a:r>
              <a:rPr lang="de-AT" sz="1050" dirty="0" err="1"/>
              <a:t>Pixabay</a:t>
            </a:r>
            <a:r>
              <a:rPr lang="de-AT" sz="1050" dirty="0"/>
              <a:t> (Public Domain)</a:t>
            </a:r>
          </a:p>
        </p:txBody>
      </p:sp>
    </p:spTree>
    <p:extLst>
      <p:ext uri="{BB962C8B-B14F-4D97-AF65-F5344CB8AC3E}">
        <p14:creationId xmlns:p14="http://schemas.microsoft.com/office/powerpoint/2010/main" val="272051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Wärmetransport in der Heizung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Fußbodenheizung (Wasser transportiert die Wärme in die Räume)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05" y="2327146"/>
            <a:ext cx="5421970" cy="361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4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Wärmetransport in Kühlgeräten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Transport der Wärme aus dem Innenraum eines Kühlschranks nach außen.</a:t>
            </a:r>
          </a:p>
          <a:p>
            <a:r>
              <a:rPr lang="de-AT" dirty="0"/>
              <a:t>Transport der Wärme in Klimaanlagen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1" y="3060192"/>
            <a:ext cx="2763998" cy="336575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224402"/>
            <a:ext cx="3304296" cy="303733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94425" y="6370320"/>
            <a:ext cx="25298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50" dirty="0"/>
              <a:t>Bild (Kühlschrank): © </a:t>
            </a:r>
            <a:r>
              <a:rPr lang="de-AT" sz="1050" dirty="0" err="1"/>
              <a:t>Hemera</a:t>
            </a:r>
            <a:endParaRPr lang="de-AT" sz="1050" dirty="0"/>
          </a:p>
          <a:p>
            <a:r>
              <a:rPr lang="de-AT" sz="1050" dirty="0"/>
              <a:t>Bild (Klimaanlage): </a:t>
            </a:r>
            <a:r>
              <a:rPr lang="de-AT" sz="1050" dirty="0" err="1"/>
              <a:t>Pixabay</a:t>
            </a:r>
            <a:r>
              <a:rPr lang="de-AT" sz="1050" dirty="0"/>
              <a:t> (gemeinfrei)</a:t>
            </a:r>
          </a:p>
        </p:txBody>
      </p:sp>
    </p:spTree>
    <p:extLst>
      <p:ext uri="{BB962C8B-B14F-4D97-AF65-F5344CB8AC3E}">
        <p14:creationId xmlns:p14="http://schemas.microsoft.com/office/powerpoint/2010/main" val="5300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Kamin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94425" y="6370320"/>
            <a:ext cx="19014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50" dirty="0"/>
              <a:t>Bild: </a:t>
            </a:r>
            <a:r>
              <a:rPr lang="de-AT" sz="1050" dirty="0" err="1"/>
              <a:t>Pixabay</a:t>
            </a:r>
            <a:r>
              <a:rPr lang="de-AT" sz="1050" dirty="0"/>
              <a:t> (Public Domain)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Warme Luft strömt im Kamin nach oben</a:t>
            </a:r>
          </a:p>
        </p:txBody>
      </p:sp>
      <p:pic>
        <p:nvPicPr>
          <p:cNvPr id="7" name="Inhaltsplatzhalt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25" y="2279904"/>
            <a:ext cx="4665472" cy="349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7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Haartrockner (Föhn)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Die herausgeblasene Luft transportiert die Wärme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25" y="2347436"/>
            <a:ext cx="5038279" cy="335885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94425" y="6370320"/>
            <a:ext cx="17972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50" dirty="0"/>
              <a:t>Image </a:t>
            </a:r>
            <a:r>
              <a:rPr lang="de-AT" sz="1050" dirty="0" err="1"/>
              <a:t>by</a:t>
            </a:r>
            <a:r>
              <a:rPr lang="de-AT" sz="1050" dirty="0"/>
              <a:t> LifetimeStock.com</a:t>
            </a:r>
          </a:p>
        </p:txBody>
      </p:sp>
    </p:spTree>
    <p:extLst>
      <p:ext uri="{BB962C8B-B14F-4D97-AF65-F5344CB8AC3E}">
        <p14:creationId xmlns:p14="http://schemas.microsoft.com/office/powerpoint/2010/main" val="66625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Blasen bei heißen Getränken/Suppen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Die Wärme wird an die Luft abgegeben.</a:t>
            </a:r>
          </a:p>
          <a:p>
            <a:r>
              <a:rPr lang="de-AT" dirty="0"/>
              <a:t>Durch Blasen wird die warme Luft </a:t>
            </a:r>
            <a:br>
              <a:rPr lang="de-AT" dirty="0"/>
            </a:br>
            <a:r>
              <a:rPr lang="de-AT" dirty="0"/>
              <a:t>wegtransportiert und kühle Luft kann </a:t>
            </a:r>
            <a:br>
              <a:rPr lang="de-AT" dirty="0"/>
            </a:br>
            <a:r>
              <a:rPr lang="de-AT" dirty="0"/>
              <a:t>erneut Wärme aufnehmen.</a:t>
            </a:r>
            <a:br>
              <a:rPr lang="de-AT" dirty="0"/>
            </a:br>
            <a:br>
              <a:rPr lang="de-AT" dirty="0"/>
            </a:br>
            <a:endParaRPr lang="de-AT" dirty="0"/>
          </a:p>
          <a:p>
            <a:r>
              <a:rPr lang="de-AT" dirty="0"/>
              <a:t>Blasen über den Löffel mit heißer Suppe </a:t>
            </a:r>
            <a:br>
              <a:rPr lang="de-AT" dirty="0"/>
            </a:br>
            <a:r>
              <a:rPr lang="de-AT" dirty="0"/>
              <a:t>oder heißen </a:t>
            </a:r>
            <a:r>
              <a:rPr lang="de-AT" dirty="0" err="1"/>
              <a:t>Babybrei</a:t>
            </a:r>
            <a:r>
              <a:rPr lang="de-AT" dirty="0"/>
              <a:t>.</a:t>
            </a:r>
          </a:p>
          <a:p>
            <a:r>
              <a:rPr lang="de-AT" dirty="0"/>
              <a:t>Blasen über die Tasse mit heißem Kaffee </a:t>
            </a:r>
            <a:br>
              <a:rPr lang="de-AT" dirty="0"/>
            </a:br>
            <a:r>
              <a:rPr lang="de-AT" dirty="0"/>
              <a:t>oder heißem Tee.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5969" b="4726"/>
          <a:stretch/>
        </p:blipFill>
        <p:spPr>
          <a:xfrm>
            <a:off x="5803936" y="612647"/>
            <a:ext cx="2801327" cy="376732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94425" y="6370320"/>
            <a:ext cx="251222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50" dirty="0"/>
              <a:t>Bild (Frau): © </a:t>
            </a:r>
            <a:r>
              <a:rPr lang="de-AT" sz="1050" dirty="0" err="1"/>
              <a:t>Hemera</a:t>
            </a:r>
            <a:endParaRPr lang="de-AT" sz="1050" dirty="0"/>
          </a:p>
          <a:p>
            <a:r>
              <a:rPr lang="de-AT" sz="1050" dirty="0"/>
              <a:t>Bild (Baby): Image </a:t>
            </a:r>
            <a:r>
              <a:rPr lang="de-AT" sz="1050" dirty="0" err="1"/>
              <a:t>by</a:t>
            </a:r>
            <a:r>
              <a:rPr lang="de-AT" sz="1050" dirty="0"/>
              <a:t> LifetimeStock.com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11932" r="8419" b="17223"/>
          <a:stretch/>
        </p:blipFill>
        <p:spPr>
          <a:xfrm>
            <a:off x="5803936" y="4523232"/>
            <a:ext cx="2849549" cy="163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4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565829"/>
            <a:ext cx="6478524" cy="4114800"/>
          </a:xfrm>
        </p:spPr>
        <p:txBody>
          <a:bodyPr>
            <a:normAutofit/>
          </a:bodyPr>
          <a:lstStyle/>
          <a:p>
            <a:r>
              <a:rPr lang="de-AT" sz="4000" dirty="0"/>
              <a:t>Wärmeströmung verhindern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(Wärmedämmung)</a:t>
            </a:r>
          </a:p>
        </p:txBody>
      </p:sp>
    </p:spTree>
    <p:extLst>
      <p:ext uri="{BB962C8B-B14F-4D97-AF65-F5344CB8AC3E}">
        <p14:creationId xmlns:p14="http://schemas.microsoft.com/office/powerpoint/2010/main" val="365657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Eingeschlossene Gase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Luft in den Ziegeln</a:t>
            </a:r>
          </a:p>
          <a:p>
            <a:r>
              <a:rPr lang="de-AT" dirty="0"/>
              <a:t>Schaum / Schaumstoffplatten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6" y="2926080"/>
            <a:ext cx="3177540" cy="317754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94425" y="6370320"/>
            <a:ext cx="16834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50" dirty="0"/>
              <a:t>Bild: Wikimedia.org (CC0)</a:t>
            </a:r>
          </a:p>
        </p:txBody>
      </p:sp>
    </p:spTree>
    <p:extLst>
      <p:ext uri="{BB962C8B-B14F-4D97-AF65-F5344CB8AC3E}">
        <p14:creationId xmlns:p14="http://schemas.microsoft.com/office/powerpoint/2010/main" val="70715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Kleidung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dirty="0"/>
              <a:t>Schal</a:t>
            </a:r>
          </a:p>
          <a:p>
            <a:r>
              <a:rPr lang="de-AT" dirty="0"/>
              <a:t>Pelze</a:t>
            </a:r>
          </a:p>
          <a:p>
            <a:r>
              <a:rPr lang="de-AT" dirty="0"/>
              <a:t>Bündchen</a:t>
            </a:r>
          </a:p>
          <a:p>
            <a:endParaRPr lang="de-AT" dirty="0"/>
          </a:p>
          <a:p>
            <a:pPr marL="45720" indent="0">
              <a:buNone/>
            </a:pPr>
            <a:endParaRPr lang="de-AT" dirty="0"/>
          </a:p>
          <a:p>
            <a:pPr marL="45720" indent="0">
              <a:buNone/>
            </a:pPr>
            <a:endParaRPr lang="de-AT" dirty="0"/>
          </a:p>
          <a:p>
            <a:pPr marL="45720" indent="0">
              <a:buNone/>
            </a:pPr>
            <a:endParaRPr lang="de-AT" dirty="0"/>
          </a:p>
          <a:p>
            <a:pPr marL="45720" indent="0">
              <a:buNone/>
            </a:pPr>
            <a:r>
              <a:rPr lang="de-AT" dirty="0"/>
              <a:t>Verhindern das Herausströmen warmer Luft.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501" y="1079861"/>
            <a:ext cx="2631774" cy="24765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94425" y="6370320"/>
            <a:ext cx="290656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50" dirty="0"/>
              <a:t>Bild (Frau): Image </a:t>
            </a:r>
            <a:r>
              <a:rPr lang="de-AT" sz="1050" dirty="0" err="1"/>
              <a:t>by</a:t>
            </a:r>
            <a:r>
              <a:rPr lang="de-AT" sz="1050" dirty="0"/>
              <a:t> LifetimeStock.com</a:t>
            </a:r>
          </a:p>
          <a:p>
            <a:r>
              <a:rPr lang="de-AT" sz="1050" dirty="0"/>
              <a:t>Bild (Mann mit Frau): </a:t>
            </a:r>
            <a:r>
              <a:rPr lang="de-AT" sz="1050" dirty="0" err="1"/>
              <a:t>Pixabay</a:t>
            </a:r>
            <a:r>
              <a:rPr lang="de-AT" sz="1050" dirty="0"/>
              <a:t> (Public Domain)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914" y="1079861"/>
            <a:ext cx="3226171" cy="4040779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2852928" y="1952351"/>
            <a:ext cx="1048512" cy="731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Ellipse 9"/>
          <p:cNvSpPr/>
          <p:nvPr/>
        </p:nvSpPr>
        <p:spPr>
          <a:xfrm>
            <a:off x="3438144" y="4047744"/>
            <a:ext cx="865632" cy="10728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5946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Fenster mit Mehrfachverglasung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Mehrere Gläser (z.B. Dreifachverglasung) behindern im Vergleich zu Doppelfenstern (zwei getrennte Fensterflügel) die Konvektion.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2633472"/>
            <a:ext cx="4968298" cy="33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5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Wärmeströmung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Wärmetransport durch bewegte Masse</a:t>
            </a:r>
          </a:p>
          <a:p>
            <a:pPr lvl="1"/>
            <a:r>
              <a:rPr lang="de-AT" dirty="0"/>
              <a:t>z.B. Gasteilchen (Luft, …)</a:t>
            </a:r>
          </a:p>
          <a:p>
            <a:pPr lvl="1"/>
            <a:r>
              <a:rPr lang="de-AT" dirty="0"/>
              <a:t>z.B. Flüssigkeiten (Wasser, …)</a:t>
            </a:r>
          </a:p>
          <a:p>
            <a:r>
              <a:rPr lang="de-AT" dirty="0"/>
              <a:t>Massetransport durch</a:t>
            </a:r>
          </a:p>
          <a:p>
            <a:pPr lvl="1"/>
            <a:r>
              <a:rPr lang="de-AT" dirty="0"/>
              <a:t>Gravitation (Dichteunterschied)</a:t>
            </a:r>
          </a:p>
          <a:p>
            <a:pPr lvl="1"/>
            <a:r>
              <a:rPr lang="de-AT" dirty="0"/>
              <a:t>Pumpen, Ventilatoren, …</a:t>
            </a:r>
          </a:p>
        </p:txBody>
      </p:sp>
    </p:spTree>
    <p:extLst>
      <p:ext uri="{BB962C8B-B14F-4D97-AF65-F5344CB8AC3E}">
        <p14:creationId xmlns:p14="http://schemas.microsoft.com/office/powerpoint/2010/main" val="347772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Haare aufstellen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Tiere und auch Menschen stellen bei Kälte die Haare / Härchen auf.</a:t>
            </a:r>
          </a:p>
          <a:p>
            <a:r>
              <a:rPr lang="de-AT" dirty="0"/>
              <a:t>„Gänsehaut“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84" y="2752344"/>
            <a:ext cx="4401312" cy="330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8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Neopren™-Anzug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/>
              <a:t>Chloropren</a:t>
            </a:r>
            <a:r>
              <a:rPr lang="de-AT" dirty="0"/>
              <a:t>-Kautschuk</a:t>
            </a:r>
          </a:p>
          <a:p>
            <a:r>
              <a:rPr lang="de-AT" dirty="0"/>
              <a:t>Neopren ist ein Markenname von DuPont</a:t>
            </a:r>
            <a:br>
              <a:rPr lang="de-AT" dirty="0"/>
            </a:br>
            <a:endParaRPr lang="de-AT" dirty="0"/>
          </a:p>
          <a:p>
            <a:r>
              <a:rPr lang="de-AT" dirty="0"/>
              <a:t>Der Anzug nimmt Wasser auf. </a:t>
            </a:r>
          </a:p>
          <a:p>
            <a:r>
              <a:rPr lang="de-AT" dirty="0"/>
              <a:t>Das Wasser wird vom Körper erwärmt.</a:t>
            </a:r>
          </a:p>
          <a:p>
            <a:r>
              <a:rPr lang="de-AT" dirty="0"/>
              <a:t>Der Anzug verhindert, dass das erwärmte</a:t>
            </a:r>
            <a:br>
              <a:rPr lang="de-AT" dirty="0"/>
            </a:br>
            <a:r>
              <a:rPr lang="de-AT" dirty="0"/>
              <a:t>Wasser wegströmt.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344" y="1016508"/>
            <a:ext cx="3507395" cy="340918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94425" y="6370320"/>
            <a:ext cx="19014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50" dirty="0"/>
              <a:t>Bild: </a:t>
            </a:r>
            <a:r>
              <a:rPr lang="de-AT" sz="1050" dirty="0" err="1"/>
              <a:t>Pixabay</a:t>
            </a:r>
            <a:r>
              <a:rPr lang="de-AT" sz="1050" dirty="0"/>
              <a:t> (Public Domain)</a:t>
            </a:r>
          </a:p>
        </p:txBody>
      </p:sp>
    </p:spTree>
    <p:extLst>
      <p:ext uri="{BB962C8B-B14F-4D97-AF65-F5344CB8AC3E}">
        <p14:creationId xmlns:p14="http://schemas.microsoft.com/office/powerpoint/2010/main" val="255768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Beispiele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9017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Luftströmungen / Wind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Warme Luftmassen bewegen sich. Dadurch entstehen Druckunterschiede die Wind und Luftströmungen verursachen.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12" y="2877311"/>
            <a:ext cx="4763844" cy="316134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94425" y="6370320"/>
            <a:ext cx="10807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50" dirty="0"/>
              <a:t>Bild: © </a:t>
            </a:r>
            <a:r>
              <a:rPr lang="de-AT" sz="1050" dirty="0" err="1"/>
              <a:t>Hemera</a:t>
            </a:r>
            <a:endParaRPr lang="de-AT" sz="1050" dirty="0"/>
          </a:p>
        </p:txBody>
      </p:sp>
    </p:spTree>
    <p:extLst>
      <p:ext uri="{BB962C8B-B14F-4D97-AF65-F5344CB8AC3E}">
        <p14:creationId xmlns:p14="http://schemas.microsoft.com/office/powerpoint/2010/main" val="281911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Meeresströmungen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Z.B. Golfstrom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4" y="2288312"/>
            <a:ext cx="5718048" cy="373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Feuer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Die vom Feuer erwärmte Luft strömt nach oben.</a:t>
            </a:r>
          </a:p>
          <a:p>
            <a:r>
              <a:rPr lang="de-AT" dirty="0"/>
              <a:t>Beim Kochen / Grillen werden die Speisen über</a:t>
            </a:r>
            <a:br>
              <a:rPr lang="de-AT" dirty="0"/>
            </a:br>
            <a:r>
              <a:rPr lang="de-AT" dirty="0"/>
              <a:t>dem Feuer bzw. über der Glut positioniert.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460" y="2243328"/>
            <a:ext cx="3136960" cy="437083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59" y="3429000"/>
            <a:ext cx="3588306" cy="239220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94425" y="6370320"/>
            <a:ext cx="22317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50" dirty="0"/>
              <a:t>Griller: Image </a:t>
            </a:r>
            <a:r>
              <a:rPr lang="de-AT" sz="1050" dirty="0" err="1"/>
              <a:t>by</a:t>
            </a:r>
            <a:r>
              <a:rPr lang="de-AT" sz="1050" dirty="0"/>
              <a:t> LifetimeStock.com</a:t>
            </a:r>
          </a:p>
        </p:txBody>
      </p:sp>
    </p:spTree>
    <p:extLst>
      <p:ext uri="{BB962C8B-B14F-4D97-AF65-F5344CB8AC3E}">
        <p14:creationId xmlns:p14="http://schemas.microsoft.com/office/powerpoint/2010/main" val="371044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Kerze / Feuer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Die Strömung wird nach dem Auslöschen der Kerze mit den Rauchschwaden sichtbar.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8" y="2572512"/>
            <a:ext cx="4403344" cy="330250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94425" y="6370320"/>
            <a:ext cx="19014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50" dirty="0"/>
              <a:t>Bild: </a:t>
            </a:r>
            <a:r>
              <a:rPr lang="de-AT" sz="1050" dirty="0" err="1"/>
              <a:t>Pixabay</a:t>
            </a:r>
            <a:r>
              <a:rPr lang="de-AT" sz="1050" dirty="0"/>
              <a:t> (Public Domain)</a:t>
            </a:r>
          </a:p>
        </p:txBody>
      </p:sp>
    </p:spTree>
    <p:extLst>
      <p:ext uri="{BB962C8B-B14F-4D97-AF65-F5344CB8AC3E}">
        <p14:creationId xmlns:p14="http://schemas.microsoft.com/office/powerpoint/2010/main" val="14864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Umwälzen beim Kochen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232480" y="2206752"/>
            <a:ext cx="454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kühleres Wasser sinkt ab (Wärmeströmung)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232480" y="3307198"/>
            <a:ext cx="4607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warmes Wasser steigt auf (Wärmeströmung)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232480" y="4868863"/>
            <a:ext cx="418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warme Luft steigt auf (Wärmeströmung)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232480" y="4070814"/>
            <a:ext cx="3159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Wärmeübertragung auf den </a:t>
            </a:r>
            <a:br>
              <a:rPr lang="de-AT" dirty="0"/>
            </a:br>
            <a:r>
              <a:rPr lang="de-AT" dirty="0"/>
              <a:t>Kochtopf durch Wärmeleitung</a:t>
            </a:r>
          </a:p>
        </p:txBody>
      </p:sp>
      <p:pic>
        <p:nvPicPr>
          <p:cNvPr id="13" name="Inhaltsplatzhalter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92" y="1539358"/>
            <a:ext cx="3841688" cy="3861698"/>
          </a:xfrm>
        </p:spPr>
      </p:pic>
    </p:spTree>
    <p:extLst>
      <p:ext uri="{BB962C8B-B14F-4D97-AF65-F5344CB8AC3E}">
        <p14:creationId xmlns:p14="http://schemas.microsoft.com/office/powerpoint/2010/main" val="197987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Schwerkraftheizung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Im Keller steht der Heizkessel, der das Wasser </a:t>
            </a:r>
            <a:br>
              <a:rPr lang="de-AT" dirty="0"/>
            </a:br>
            <a:r>
              <a:rPr lang="de-AT" dirty="0"/>
              <a:t>erwärmt</a:t>
            </a:r>
          </a:p>
          <a:p>
            <a:r>
              <a:rPr lang="de-AT" dirty="0"/>
              <a:t>Durch die geringere Dichte steigt das warme Wasser </a:t>
            </a:r>
            <a:br>
              <a:rPr lang="de-AT" dirty="0"/>
            </a:br>
            <a:r>
              <a:rPr lang="de-AT" dirty="0"/>
              <a:t>auf.</a:t>
            </a:r>
          </a:p>
          <a:p>
            <a:r>
              <a:rPr lang="de-AT" dirty="0"/>
              <a:t>Die Wärme wird über die Heizkörper abgegeben und </a:t>
            </a:r>
            <a:br>
              <a:rPr lang="de-AT" dirty="0"/>
            </a:br>
            <a:r>
              <a:rPr lang="de-AT" dirty="0"/>
              <a:t>das abgekühlte Wasser „fällt“ nach unten zum </a:t>
            </a:r>
            <a:br>
              <a:rPr lang="de-AT" dirty="0"/>
            </a:br>
            <a:r>
              <a:rPr lang="de-AT" dirty="0"/>
              <a:t>Heizkessel und wird dort wieder erwärmt.</a:t>
            </a:r>
          </a:p>
          <a:p>
            <a:r>
              <a:rPr lang="de-AT" dirty="0"/>
              <a:t>Vorteil: keine Pumpe notwendig</a:t>
            </a:r>
          </a:p>
          <a:p>
            <a:r>
              <a:rPr lang="de-AT" dirty="0"/>
              <a:t>Nachteil: langsam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905" y="1402080"/>
            <a:ext cx="2238095" cy="337142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94425" y="6370320"/>
            <a:ext cx="18341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50" dirty="0"/>
              <a:t>Bild: Wikipedia (Gemeinfrei)</a:t>
            </a:r>
          </a:p>
        </p:txBody>
      </p:sp>
    </p:spTree>
    <p:extLst>
      <p:ext uri="{BB962C8B-B14F-4D97-AF65-F5344CB8AC3E}">
        <p14:creationId xmlns:p14="http://schemas.microsoft.com/office/powerpoint/2010/main" val="165068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d Line Business 16x9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F180B1C-2212-497F-A259-C959ADD048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Geschäftliche Präsentation Rote Linie (Breitbild)</Template>
  <TotalTime>0</TotalTime>
  <Words>487</Words>
  <Application>Microsoft Office PowerPoint</Application>
  <PresentationFormat>Bildschirmpräsentation (4:3)</PresentationFormat>
  <Paragraphs>102</Paragraphs>
  <Slides>21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4" baseType="lpstr">
      <vt:lpstr>Arial</vt:lpstr>
      <vt:lpstr>Cambria</vt:lpstr>
      <vt:lpstr>Red Line Business 16x9</vt:lpstr>
      <vt:lpstr>Wärmeströmung (Konvektion)</vt:lpstr>
      <vt:lpstr>Wärmeströmung</vt:lpstr>
      <vt:lpstr>Beispiele</vt:lpstr>
      <vt:lpstr>Luftströmungen / Wind</vt:lpstr>
      <vt:lpstr>Meeresströmungen</vt:lpstr>
      <vt:lpstr>Feuer</vt:lpstr>
      <vt:lpstr>Kerze / Feuer</vt:lpstr>
      <vt:lpstr>Umwälzen beim Kochen</vt:lpstr>
      <vt:lpstr>Schwerkraftheizung</vt:lpstr>
      <vt:lpstr>Wärmetransport in der Heizung</vt:lpstr>
      <vt:lpstr>Wärmetransport in der Heizung</vt:lpstr>
      <vt:lpstr>Wärmetransport in Kühlgeräten</vt:lpstr>
      <vt:lpstr>Kamin</vt:lpstr>
      <vt:lpstr>Haartrockner (Föhn)</vt:lpstr>
      <vt:lpstr>Blasen bei heißen Getränken/Suppen</vt:lpstr>
      <vt:lpstr>Wärmeströmung verhindern</vt:lpstr>
      <vt:lpstr>Eingeschlossene Gase</vt:lpstr>
      <vt:lpstr>Kleidung</vt:lpstr>
      <vt:lpstr>Fenster mit Mehrfachverglasung</vt:lpstr>
      <vt:lpstr>Haare aufstellen</vt:lpstr>
      <vt:lpstr>Neopren™-Anzug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2017-03-24T20:44:54Z</dcterms:created>
  <dcterms:modified xsi:type="dcterms:W3CDTF">2017-04-10T20:24:49Z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TC030310239991</vt:lpwstr>
  </property>
</Properties>
</file>