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946900" cy="9283700"/>
  <p:embeddedFontLs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90749" autoAdjust="0"/>
  </p:normalViewPr>
  <p:slideViewPr>
    <p:cSldViewPr showGuides="1">
      <p:cViewPr varScale="1">
        <p:scale>
          <a:sx n="79" d="100"/>
          <a:sy n="79" d="100"/>
        </p:scale>
        <p:origin x="1308" y="84"/>
      </p:cViewPr>
      <p:guideLst>
        <p:guide orient="horz" pos="216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9965849-E6F8-4AC3-B294-1E952A3122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1109C-7901-46FF-A1D3-879C713F6109}" type="datetimeFigureOut">
              <a:rPr lang="de-AT"/>
              <a:pPr>
                <a:defRPr/>
              </a:pPr>
              <a:t>15.05.2017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325" y="4467225"/>
            <a:ext cx="555625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99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5413" y="8818563"/>
            <a:ext cx="30099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82B8A7-9959-4F06-AEA3-1C925953EAF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  <a:p>
            <a:pPr eaLnBrk="1" hangingPunct="1"/>
            <a:endParaRPr lang="de-AT" altLang="de-DE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837CB14-7DC2-4697-8B6A-0DB2D20025AD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Grafik Gehirn: Image by LifetimeStock.com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27B2D7B-1C41-47EF-9DE4-93BE29D11E22}" type="slidenum">
              <a:rPr lang="de-AT" altLang="de-DE" smtClean="0"/>
              <a:pPr/>
              <a:t>11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  <a:p>
            <a:pPr eaLnBrk="1" hangingPunct="1"/>
            <a:endParaRPr lang="de-AT" alt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FED6351-0F77-4351-9E2B-96544D9A9BA5}" type="slidenum">
              <a:rPr lang="de-AT" altLang="de-DE" smtClean="0"/>
              <a:pPr/>
              <a:t>12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© Image by LifetimeStock.com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1BC3E38-4273-42A9-AAD8-F721A18463BB}" type="slidenum">
              <a:rPr lang="de-AT" altLang="de-DE" smtClean="0"/>
              <a:pPr/>
              <a:t>13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  <a:p>
            <a:pPr eaLnBrk="1" hangingPunct="1"/>
            <a:endParaRPr lang="de-AT" alt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D1F08FA-F6C8-4015-AE6E-07453769EB33}" type="slidenum">
              <a:rPr lang="de-AT" altLang="de-DE" smtClean="0"/>
              <a:pPr/>
              <a:t>14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  <a:p>
            <a:pPr eaLnBrk="1" hangingPunct="1"/>
            <a:endParaRPr lang="de-AT" alt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EDCFCFD-65E3-4163-AEFB-853E5E8D9C41}" type="slidenum">
              <a:rPr lang="de-AT" altLang="de-DE" smtClean="0"/>
              <a:pPr/>
              <a:t>15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Foto (Wein): © Image by LifetimeStock.com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F27F3E6-D398-41AD-A514-A87AEE67781A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/>
              <a:t>Strukturformel: © www.SciencePixel.com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/>
              <a:t>Molekülgrafik: ©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3195A1D-C30E-4104-992E-0A06358E5B7A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/>
              <a:t>Strukturformeln: ©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73CB9D3-0E87-4736-BB1D-F69EF2685C14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/>
              <a:t>Strukturformeln: ©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6C7EB8D-6C31-44C1-90A4-C8DC1C666737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/>
              <a:t>Strukturformeln: ©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51718C06-452F-4879-844E-D743E17102B2}" type="slidenum">
              <a:rPr lang="de-AT" altLang="de-DE" smtClean="0"/>
              <a:pPr/>
              <a:t>6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/>
              <a:t>Gefahrensymbole: de.wikipedia.org – Gemeinfrei</a:t>
            </a:r>
          </a:p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Getränkefotos: Image by LifetimeStock.com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6FDD58B-D79B-4C2A-B68F-282D7755CD3C}" type="slidenum">
              <a:rPr lang="de-AT" altLang="de-DE" smtClean="0"/>
              <a:pPr/>
              <a:t>7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Foto: Image by LifetimeStock.com</a:t>
            </a:r>
          </a:p>
          <a:p>
            <a:pPr eaLnBrk="1" hangingPunct="1"/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Strukturformeln: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5D08865-E29E-4223-A5E0-9EA7CF2DAEC4}" type="slidenum">
              <a:rPr lang="de-AT" altLang="de-DE" smtClean="0"/>
              <a:pPr/>
              <a:t>8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Irish Coffee: © Image by LifetimeStock.com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172D8CC-ACB7-418F-A7DE-687D8B1BEE37}" type="slidenum">
              <a:rPr lang="de-AT" altLang="de-DE" smtClean="0"/>
              <a:pPr/>
              <a:t>9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AT" altLang="de-DE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Molekülgrafiken: www.SciencePixel.com</a:t>
            </a:r>
          </a:p>
          <a:p>
            <a:pPr eaLnBrk="1" hangingPunct="1">
              <a:spcBef>
                <a:spcPct val="0"/>
              </a:spcBef>
            </a:pPr>
            <a:endParaRPr lang="de-AT" altLang="de-DE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4B24231-0A82-4E4E-811F-4E67E0E48F86}" type="slidenum">
              <a:rPr lang="de-AT" altLang="de-DE" smtClean="0"/>
              <a:pPr/>
              <a:t>10</a:t>
            </a:fld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9B7E-5911-411E-ABF7-2622E7E445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75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1EB5-0D4B-4181-B5FF-E8260140CB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5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ADA2-2FAA-4577-9375-DDA1A3C56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036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3366-7E8B-4FB1-94DD-4203782575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10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445F-8614-4D80-A987-40ADD0C29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57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37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BF05-F278-4E3A-918B-2247A49AFB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76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B2BD-582B-4A48-8E33-892E2008DF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76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DE50-E6FE-4141-B389-95C615320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15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FC19-63DE-47B7-83C5-F8F9051882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05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FAD3-BC27-4E30-BBC2-CD650123B8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06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296F-5647-4F38-A7D4-46CB6DE1C2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7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6054-C667-4A9D-8291-9DF56AF1DD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24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563F-65F1-4799-A6C8-236034D6D8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50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Urby Soft Thin" panose="00000300000000000000" pitchFamily="50" charset="0"/>
                <a:ea typeface="Urby Soft Thin" panose="00000300000000000000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Urby Soft Thin" panose="00000300000000000000" pitchFamily="50" charset="0"/>
                <a:ea typeface="Urby Soft Thin" panose="00000300000000000000" pitchFamily="50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Urby Soft Thin" panose="00000300000000000000" pitchFamily="50" charset="0"/>
                <a:ea typeface="Urby Soft Thin" panose="00000300000000000000" pitchFamily="50" charset="0"/>
              </a:defRPr>
            </a:lvl1pPr>
          </a:lstStyle>
          <a:p>
            <a:pPr>
              <a:defRPr/>
            </a:pPr>
            <a:fld id="{6AAC105C-E6B0-48AD-9898-1098C00B71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extfeld 8"/>
          <p:cNvSpPr txBox="1">
            <a:spLocks noChangeArrowheads="1"/>
          </p:cNvSpPr>
          <p:nvPr userDrawn="1"/>
        </p:nvSpPr>
        <p:spPr bwMode="auto">
          <a:xfrm rot="16200000">
            <a:off x="7279481" y="1820069"/>
            <a:ext cx="3335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800" dirty="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www.leichter-unterrichten.com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rby Soft Black" panose="00000A00000000000000" pitchFamily="50" charset="0"/>
          <a:ea typeface="Urby Soft Black" panose="00000A00000000000000" pitchFamily="50" charset="0"/>
          <a:cs typeface="Urby Soft Black" panose="00000A00000000000000" pitchFamily="50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rby Soft Black" panose="00000A00000000000000" pitchFamily="50" charset="0"/>
          <a:ea typeface="Urby Soft Black" panose="00000A00000000000000" pitchFamily="50" charset="0"/>
          <a:cs typeface="Urby Soft Black" panose="00000A00000000000000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rby Soft Black" panose="00000A00000000000000" pitchFamily="50" charset="0"/>
          <a:ea typeface="Urby Soft Black" panose="00000A00000000000000" pitchFamily="50" charset="0"/>
          <a:cs typeface="Urby Soft Black" panose="00000A00000000000000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rby Soft Black" panose="00000A00000000000000" pitchFamily="50" charset="0"/>
          <a:ea typeface="Urby Soft Black" panose="00000A00000000000000" pitchFamily="50" charset="0"/>
          <a:cs typeface="Urby Soft Black" panose="00000A00000000000000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Urby Soft Black" panose="00000A00000000000000" pitchFamily="50" charset="0"/>
          <a:ea typeface="Urby Soft Black" panose="00000A00000000000000" pitchFamily="50" charset="0"/>
          <a:cs typeface="Urby Soft Black" panose="00000A00000000000000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Urby Soft Light" panose="00000400000000000000" pitchFamily="50" charset="0"/>
          <a:ea typeface="Urby Soft Light" panose="00000400000000000000" pitchFamily="50" charset="0"/>
          <a:cs typeface="Urby Soft Light" panose="00000400000000000000" pitchFamily="50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anose="02040502050505030304" pitchFamily="18" charset="0"/>
        <a:buChar char="−"/>
        <a:defRPr sz="2200">
          <a:solidFill>
            <a:schemeClr val="tx1"/>
          </a:solidFill>
          <a:latin typeface="Urby Soft Light" panose="00000400000000000000" pitchFamily="50" charset="0"/>
          <a:ea typeface="Urby Soft Light" panose="00000400000000000000" pitchFamily="50" charset="0"/>
          <a:cs typeface="Urby Soft Light" panose="00000400000000000000" pitchFamily="5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Urby Soft Light" panose="00000400000000000000" pitchFamily="50" charset="0"/>
          <a:ea typeface="Urby Soft Light" panose="00000400000000000000" pitchFamily="50" charset="0"/>
          <a:cs typeface="Urby Soft Light" panose="00000400000000000000" pitchFamily="50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anose="02040502050505030304" pitchFamily="18" charset="0"/>
        <a:buChar char="−"/>
        <a:defRPr>
          <a:solidFill>
            <a:schemeClr val="tx1"/>
          </a:solidFill>
          <a:latin typeface="Urby Soft Light" panose="00000400000000000000" pitchFamily="50" charset="0"/>
          <a:ea typeface="Urby Soft Light" panose="00000400000000000000" pitchFamily="50" charset="0"/>
          <a:cs typeface="Urby Soft Light" panose="00000400000000000000" pitchFamily="50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Urby Soft Light" panose="00000400000000000000" pitchFamily="50" charset="0"/>
          <a:ea typeface="Urby Soft Light" panose="00000400000000000000" pitchFamily="50" charset="0"/>
          <a:cs typeface="Urby Soft Light" panose="00000400000000000000" pitchFamily="50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733800"/>
            <a:ext cx="8458200" cy="1600200"/>
          </a:xfrm>
        </p:spPr>
        <p:txBody>
          <a:bodyPr/>
          <a:lstStyle/>
          <a:p>
            <a:pPr eaLnBrk="1" hangingPunct="1"/>
            <a:r>
              <a:rPr lang="de-DE" altLang="de-DE"/>
              <a:t>Alkohole / Ethanol</a:t>
            </a:r>
          </a:p>
        </p:txBody>
      </p:sp>
      <p:pic>
        <p:nvPicPr>
          <p:cNvPr id="5123" name="Grafik 2" descr="Ein Bild, das Flasche, drinnen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38163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8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im Körper - Abbau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Leber: Abbau zu </a:t>
            </a:r>
            <a:br>
              <a:rPr lang="de-AT" altLang="de-DE"/>
            </a:br>
            <a:r>
              <a:rPr lang="de-AT" altLang="de-DE"/>
              <a:t>Ethanal (H</a:t>
            </a:r>
            <a:r>
              <a:rPr lang="de-AT" altLang="de-DE" baseline="-25000"/>
              <a:t>3</a:t>
            </a:r>
            <a:r>
              <a:rPr lang="de-AT" altLang="de-DE"/>
              <a:t>C-CHO)</a:t>
            </a:r>
            <a:br>
              <a:rPr lang="de-AT" altLang="de-DE"/>
            </a:br>
            <a:br>
              <a:rPr lang="de-AT" altLang="de-DE"/>
            </a:b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Ethanal wird zur Essigsäure </a:t>
            </a:r>
            <a:br>
              <a:rPr lang="de-AT" altLang="de-DE"/>
            </a:br>
            <a:r>
              <a:rPr lang="de-AT" altLang="de-DE"/>
              <a:t>(H</a:t>
            </a:r>
            <a:r>
              <a:rPr lang="de-AT" altLang="de-DE" baseline="-25000"/>
              <a:t>3</a:t>
            </a:r>
            <a:r>
              <a:rPr lang="de-AT" altLang="de-DE"/>
              <a:t>C-COOH) oxidiert</a:t>
            </a:r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</p:txBody>
      </p:sp>
      <p:pic>
        <p:nvPicPr>
          <p:cNvPr id="2253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2676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29038"/>
            <a:ext cx="36703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feld 7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Molekülgrafiken: www.SciencePixel.com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316788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– physiologische Wirkung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316788" cy="4378325"/>
          </a:xfrm>
        </p:spPr>
        <p:txBody>
          <a:bodyPr/>
          <a:lstStyle/>
          <a:p>
            <a:pPr eaLnBrk="1" hangingPunct="1"/>
            <a:r>
              <a:rPr lang="de-AT" altLang="de-DE"/>
              <a:t>Erweiterung der Blutgefäße (Wärmegefühl, Erfrierungsgefahr bei Kälte)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Wechselwirkung mit Medikamenten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Wirkung auf das Gehirn</a:t>
            </a:r>
          </a:p>
          <a:p>
            <a:pPr lvl="1" eaLnBrk="1" hangingPunct="1"/>
            <a:r>
              <a:rPr lang="de-AT" altLang="de-DE"/>
              <a:t>Blickfeldverengung</a:t>
            </a:r>
          </a:p>
          <a:p>
            <a:pPr lvl="1" eaLnBrk="1" hangingPunct="1"/>
            <a:r>
              <a:rPr lang="de-AT" altLang="de-DE"/>
              <a:t>Abtötung von Gehirnzellen</a:t>
            </a:r>
          </a:p>
          <a:p>
            <a:pPr lvl="2" eaLnBrk="1" hangingPunct="1"/>
            <a:r>
              <a:rPr lang="de-AT" altLang="de-DE"/>
              <a:t>ca. 100.000 bei einem Bier</a:t>
            </a:r>
          </a:p>
          <a:p>
            <a:pPr lvl="2" eaLnBrk="1" hangingPunct="1"/>
            <a:r>
              <a:rPr lang="de-AT" altLang="de-DE"/>
              <a:t>ca. 10.000.000 bei einem Vollrausch</a:t>
            </a:r>
          </a:p>
          <a:p>
            <a:pPr lvl="1" eaLnBrk="1" hangingPunct="1"/>
            <a:r>
              <a:rPr lang="de-AT" altLang="de-DE"/>
              <a:t>Veränderte Bewusstseinswahrnehmung</a:t>
            </a:r>
          </a:p>
        </p:txBody>
      </p:sp>
      <p:pic>
        <p:nvPicPr>
          <p:cNvPr id="2458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941763"/>
            <a:ext cx="14192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feld 4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Grafik Gehirn: Image by LifetimeStock.com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316788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– physiologische Wirkung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316788" cy="4378325"/>
          </a:xfrm>
        </p:spPr>
        <p:txBody>
          <a:bodyPr/>
          <a:lstStyle/>
          <a:p>
            <a:pPr eaLnBrk="1" hangingPunct="1"/>
            <a:r>
              <a:rPr lang="de-AT" altLang="de-DE"/>
              <a:t>Sexualverhalten (speziell bei Männern)</a:t>
            </a:r>
          </a:p>
          <a:p>
            <a:pPr lvl="1" eaLnBrk="1" hangingPunct="1"/>
            <a:r>
              <a:rPr lang="de-AT" altLang="de-DE"/>
              <a:t>Enthemmung &amp; Libido Steigerung</a:t>
            </a:r>
          </a:p>
          <a:p>
            <a:pPr lvl="1" eaLnBrk="1" hangingPunct="1"/>
            <a:r>
              <a:rPr lang="de-AT" altLang="de-DE"/>
              <a:t>Verringerung der Erektionsfähigkeit bei Männern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Alkoholvergiftung</a:t>
            </a:r>
          </a:p>
          <a:p>
            <a:pPr lvl="1" eaLnBrk="1" hangingPunct="1"/>
            <a:r>
              <a:rPr lang="de-AT" altLang="de-DE"/>
              <a:t>Erbrechen</a:t>
            </a:r>
          </a:p>
          <a:p>
            <a:pPr lvl="1" eaLnBrk="1" hangingPunct="1"/>
            <a:r>
              <a:rPr lang="de-AT" altLang="de-DE"/>
              <a:t>Koma</a:t>
            </a:r>
          </a:p>
          <a:p>
            <a:pPr eaLnBrk="1" hangingPunct="1"/>
            <a:endParaRPr lang="de-AT" altLang="de-DE"/>
          </a:p>
        </p:txBody>
      </p:sp>
      <p:pic>
        <p:nvPicPr>
          <p:cNvPr id="2662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459163"/>
            <a:ext cx="4010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feld 4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ACHTUNG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AT" altLang="de-DE"/>
              <a:t>Erbrechen nach Alkoholkonsum </a:t>
            </a:r>
            <a:br>
              <a:rPr lang="de-AT" altLang="de-DE"/>
            </a:br>
            <a:r>
              <a:rPr lang="de-AT" altLang="de-DE"/>
              <a:t>ist bereits ein Anzeichen für </a:t>
            </a:r>
            <a:br>
              <a:rPr lang="de-AT" altLang="de-DE"/>
            </a:br>
            <a:r>
              <a:rPr lang="de-AT" altLang="de-DE"/>
              <a:t>eine Alkoholvergiftung!</a:t>
            </a:r>
          </a:p>
        </p:txBody>
      </p:sp>
      <p:pic>
        <p:nvPicPr>
          <p:cNvPr id="28676" name="Grafik 5" descr="Ein Bild, das Person, haltend, Hand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89163"/>
            <a:ext cx="82073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6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– Nutzung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„Trinkalkohol“</a:t>
            </a:r>
          </a:p>
          <a:p>
            <a:pPr eaLnBrk="1" hangingPunct="1"/>
            <a:r>
              <a:rPr lang="de-AT" altLang="de-DE"/>
              <a:t>70%iges Ethanol ist ein Antiseptikum</a:t>
            </a:r>
            <a:br>
              <a:rPr lang="de-AT" altLang="de-DE"/>
            </a:br>
            <a:r>
              <a:rPr lang="de-AT" altLang="de-DE"/>
              <a:t>(Anwendung z.B. Händedesinfektion)</a:t>
            </a:r>
          </a:p>
          <a:p>
            <a:pPr eaLnBrk="1" hangingPunct="1"/>
            <a:r>
              <a:rPr lang="de-AT" altLang="de-DE"/>
              <a:t>95%iges Ethanol: Medizin zur Verödung von Schilddrüsenknoten</a:t>
            </a:r>
          </a:p>
          <a:p>
            <a:pPr eaLnBrk="1" hangingPunct="1"/>
            <a:r>
              <a:rPr lang="de-AT" altLang="de-DE"/>
              <a:t>Treibstoffzusatz </a:t>
            </a:r>
            <a:br>
              <a:rPr lang="de-AT" altLang="de-DE"/>
            </a:br>
            <a:r>
              <a:rPr lang="de-AT" altLang="de-DE"/>
              <a:t>(Brasilien)</a:t>
            </a:r>
          </a:p>
          <a:p>
            <a:pPr eaLnBrk="1" hangingPunct="1"/>
            <a:endParaRPr lang="de-AT" altLang="de-DE"/>
          </a:p>
        </p:txBody>
      </p:sp>
      <p:pic>
        <p:nvPicPr>
          <p:cNvPr id="3072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68713"/>
            <a:ext cx="3841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feld 6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– Nutzung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Kosmetika (Rasierwasser)</a:t>
            </a:r>
          </a:p>
          <a:p>
            <a:pPr eaLnBrk="1" hangingPunct="1"/>
            <a:r>
              <a:rPr lang="de-AT" altLang="de-DE"/>
              <a:t>Reinigungsmittel</a:t>
            </a:r>
          </a:p>
          <a:p>
            <a:pPr eaLnBrk="1" hangingPunct="1"/>
            <a:r>
              <a:rPr lang="de-AT" altLang="de-DE"/>
              <a:t>Brennspiritus</a:t>
            </a:r>
          </a:p>
          <a:p>
            <a:pPr eaLnBrk="1" hangingPunct="1"/>
            <a:r>
              <a:rPr lang="de-AT" altLang="de-DE"/>
              <a:t>Trägersubstanz für Medikamente</a:t>
            </a:r>
            <a:br>
              <a:rPr lang="de-AT" altLang="de-DE"/>
            </a:br>
            <a:r>
              <a:rPr lang="de-AT" altLang="de-DE"/>
              <a:t>(Phytomedizin)</a:t>
            </a:r>
          </a:p>
          <a:p>
            <a:pPr eaLnBrk="1" hangingPunct="1"/>
            <a:r>
              <a:rPr lang="de-AT" altLang="de-DE"/>
              <a:t>Lösungsmittel </a:t>
            </a:r>
            <a:br>
              <a:rPr lang="de-AT" altLang="de-DE"/>
            </a:br>
            <a:r>
              <a:rPr lang="de-AT" altLang="de-DE"/>
              <a:t>(Parfüms)</a:t>
            </a:r>
          </a:p>
          <a:p>
            <a:pPr eaLnBrk="1" hangingPunct="1"/>
            <a:endParaRPr lang="de-AT" altLang="de-DE"/>
          </a:p>
        </p:txBody>
      </p:sp>
      <p:pic>
        <p:nvPicPr>
          <p:cNvPr id="3277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573463"/>
            <a:ext cx="3709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feld 6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Image by LifetimeStock.com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Blutalkoholgehalt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61250" cy="437832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de-AT" altLang="de-DE" sz="1800"/>
              <a:t>0,3 Promille: 	man beginnt, die Wirkung des Alkohols zu spüren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0,5 Promille: 	deutliches Wärmegefühl, Anheiterung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0,8 Promille: 	deutlich eingeschränkte Reaktionsfähigkeit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1,0 Promille: 	Konzentrations- und Koordinationsschwierigkeiten,</a:t>
            </a:r>
            <a:br>
              <a:rPr lang="de-AT" altLang="de-DE" sz="1800"/>
            </a:br>
            <a:r>
              <a:rPr lang="de-AT" altLang="de-DE" sz="1800"/>
              <a:t>		Beeinträchtigung der Muskelkontrolle und des</a:t>
            </a:r>
            <a:br>
              <a:rPr lang="de-AT" altLang="de-DE" sz="1800"/>
            </a:br>
            <a:r>
              <a:rPr lang="de-AT" altLang="de-DE" sz="1800"/>
              <a:t>		Gleichgewichts, erste Sprachstörungen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1,5 Promille: 	starke Betrunkenheit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2,0 Promille: 	unkontrolliertes Torkeln, Vollrausch, Erbrechen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2,5 Promille: 	ab hier besteht Lebensgefahr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3,0 Promille: 	man kann sich nicht mehr aufrecht halten, verliert</a:t>
            </a:r>
            <a:br>
              <a:rPr lang="de-AT" altLang="de-DE" sz="1800"/>
            </a:br>
            <a:r>
              <a:rPr lang="de-AT" altLang="de-DE" sz="1800"/>
              <a:t>		das Bewusstsein </a:t>
            </a:r>
          </a:p>
          <a:p>
            <a:pPr eaLnBrk="1" hangingPunct="1">
              <a:spcAft>
                <a:spcPts val="600"/>
              </a:spcAft>
            </a:pPr>
            <a:r>
              <a:rPr lang="de-AT" altLang="de-DE" sz="1800"/>
              <a:t>4,0 Promille: 	tödliche Dosis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Blutalkoholgehalt abschätzen</a:t>
            </a:r>
          </a:p>
        </p:txBody>
      </p:sp>
      <p:sp>
        <p:nvSpPr>
          <p:cNvPr id="3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407" t="-1114" r="-176" b="-529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de-AT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Beispiel</a:t>
            </a:r>
          </a:p>
        </p:txBody>
      </p:sp>
      <p:sp>
        <p:nvSpPr>
          <p:cNvPr id="368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Gegeben: Eine Frau mit 60 kg Körpergewicht trinkt 1/8 l Weißwein (11 vol%).</a:t>
            </a:r>
            <a:br>
              <a:rPr lang="de-AT" altLang="de-DE"/>
            </a:br>
            <a:r>
              <a:rPr lang="de-AT" altLang="de-DE"/>
              <a:t>(Dichte von Ethanol: 0,8 g/cm³)</a:t>
            </a:r>
          </a:p>
          <a:p>
            <a:pPr eaLnBrk="1" hangingPunct="1"/>
            <a:endParaRPr lang="de-AT" altLang="de-DE"/>
          </a:p>
          <a:p>
            <a:pPr eaLnBrk="1" hangingPunct="1"/>
            <a:r>
              <a:rPr lang="de-AT" altLang="de-DE"/>
              <a:t>Schätze den Blutalkoholgehalt </a:t>
            </a:r>
            <a:br>
              <a:rPr lang="de-AT" altLang="de-DE"/>
            </a:br>
            <a:r>
              <a:rPr lang="de-AT" altLang="de-DE"/>
              <a:t>der Frau ab.</a:t>
            </a:r>
          </a:p>
        </p:txBody>
      </p:sp>
      <p:pic>
        <p:nvPicPr>
          <p:cNvPr id="36868" name="Grafik 4" descr="Ein Bild, das Wein, drinnen, Tisch, sitzend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708275"/>
            <a:ext cx="17875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feld 5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Foto (Wein): Image by LifetimeStock.com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Lösung</a:t>
            </a:r>
          </a:p>
        </p:txBody>
      </p:sp>
      <p:sp>
        <p:nvSpPr>
          <p:cNvPr id="3" name="Inhaltsplatzhalt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  <a:extLst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de-AT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Alkohole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„Alkohol“ umgangssprachlich meist für Ethanol verwendet.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Ethanol ist der Alkohol in alkoholischen Getränken</a:t>
            </a:r>
          </a:p>
          <a:p>
            <a:pPr eaLnBrk="1" hangingPunct="1"/>
            <a:endParaRPr lang="de-AT" altLang="de-DE"/>
          </a:p>
          <a:p>
            <a:pPr eaLnBrk="1" hangingPunct="1"/>
            <a:endParaRPr lang="de-AT" altLang="de-DE"/>
          </a:p>
        </p:txBody>
      </p:sp>
      <p:pic>
        <p:nvPicPr>
          <p:cNvPr id="717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9713"/>
            <a:ext cx="33131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feld 8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Foto: Image by LifetimeStock.com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Alkohole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Definition: organische Verbindungen die als funktionelle Gruppe eine Hydroxylgruppe </a:t>
            </a:r>
            <a:br>
              <a:rPr lang="de-AT" altLang="de-DE"/>
            </a:br>
            <a:r>
              <a:rPr lang="de-AT" altLang="de-DE"/>
              <a:t>(-OH) tragen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Bsp:</a:t>
            </a:r>
          </a:p>
          <a:p>
            <a:pPr eaLnBrk="1" hangingPunct="1"/>
            <a:endParaRPr lang="de-AT" altLang="de-DE"/>
          </a:p>
        </p:txBody>
      </p:sp>
      <p:pic>
        <p:nvPicPr>
          <p:cNvPr id="8196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208756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feld 7"/>
          <p:cNvSpPr txBox="1">
            <a:spLocks noChangeArrowheads="1"/>
          </p:cNvSpPr>
          <p:nvPr/>
        </p:nvSpPr>
        <p:spPr bwMode="auto">
          <a:xfrm>
            <a:off x="2555875" y="4956175"/>
            <a:ext cx="48244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/>
              <a:t>Ethan</a:t>
            </a:r>
            <a:r>
              <a:rPr lang="de-AT" altLang="de-DE" b="1"/>
              <a:t>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/>
              <a:t>Alkan + Hydroxylgruppe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/>
              <a:t>Grundkette + ol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1800">
              <a:latin typeface="Century Gothic" panose="020B0502020202020204" pitchFamily="34" charset="0"/>
            </a:endParaRPr>
          </a:p>
        </p:txBody>
      </p:sp>
      <p:sp>
        <p:nvSpPr>
          <p:cNvPr id="8198" name="Textfeld 8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Strukturformel: www.SciencePixel.com</a:t>
            </a:r>
          </a:p>
        </p:txBody>
      </p:sp>
      <p:pic>
        <p:nvPicPr>
          <p:cNvPr id="8199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600325"/>
            <a:ext cx="28559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: abgerundete Ecken 16"/>
          <p:cNvSpPr/>
          <p:nvPr/>
        </p:nvSpPr>
        <p:spPr>
          <a:xfrm>
            <a:off x="8132763" y="2465388"/>
            <a:ext cx="503237" cy="3794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8" name="Rechteck: abgerundete Ecken 17"/>
          <p:cNvSpPr/>
          <p:nvPr/>
        </p:nvSpPr>
        <p:spPr>
          <a:xfrm>
            <a:off x="6513513" y="3794125"/>
            <a:ext cx="503237" cy="37941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9" name="Rechteck: abgerundete Ecken 18"/>
          <p:cNvSpPr/>
          <p:nvPr/>
        </p:nvSpPr>
        <p:spPr>
          <a:xfrm>
            <a:off x="7327900" y="5322888"/>
            <a:ext cx="504825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6" name="Rechteck: abgerundete Ecken 15"/>
          <p:cNvSpPr/>
          <p:nvPr/>
        </p:nvSpPr>
        <p:spPr>
          <a:xfrm>
            <a:off x="5508625" y="1752600"/>
            <a:ext cx="503238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0246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Homologe Reihe der Alkohole</a:t>
            </a:r>
          </a:p>
        </p:txBody>
      </p:sp>
      <p:sp>
        <p:nvSpPr>
          <p:cNvPr id="102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Methanol, CH</a:t>
            </a:r>
            <a:r>
              <a:rPr lang="de-AT" altLang="de-DE" baseline="-25000"/>
              <a:t>3</a:t>
            </a:r>
            <a:r>
              <a:rPr lang="de-AT" altLang="de-DE"/>
              <a:t>OH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Ethanol, C</a:t>
            </a:r>
            <a:r>
              <a:rPr lang="de-AT" altLang="de-DE" baseline="-25000"/>
              <a:t>2</a:t>
            </a:r>
            <a:r>
              <a:rPr lang="de-AT" altLang="de-DE"/>
              <a:t>H</a:t>
            </a:r>
            <a:r>
              <a:rPr lang="de-AT" altLang="de-DE" baseline="-25000"/>
              <a:t>5</a:t>
            </a:r>
            <a:r>
              <a:rPr lang="de-AT" altLang="de-DE"/>
              <a:t>OH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Propanol</a:t>
            </a:r>
          </a:p>
          <a:p>
            <a:pPr lvl="1" eaLnBrk="1" hangingPunct="1"/>
            <a:r>
              <a:rPr lang="de-AT" altLang="de-DE"/>
              <a:t>Propan-1-ol, C</a:t>
            </a:r>
            <a:r>
              <a:rPr lang="de-AT" altLang="de-DE" baseline="-25000"/>
              <a:t>3</a:t>
            </a:r>
            <a:r>
              <a:rPr lang="de-AT" altLang="de-DE"/>
              <a:t>H</a:t>
            </a:r>
            <a:r>
              <a:rPr lang="de-AT" altLang="de-DE" baseline="-25000"/>
              <a:t>7</a:t>
            </a:r>
            <a:r>
              <a:rPr lang="de-AT" altLang="de-DE"/>
              <a:t>OH</a:t>
            </a:r>
            <a:br>
              <a:rPr lang="de-AT" altLang="de-DE"/>
            </a:br>
            <a:br>
              <a:rPr lang="de-AT" altLang="de-DE"/>
            </a:br>
            <a:endParaRPr lang="de-AT" altLang="de-DE"/>
          </a:p>
          <a:p>
            <a:pPr lvl="1" eaLnBrk="1" hangingPunct="1"/>
            <a:r>
              <a:rPr lang="de-AT" altLang="de-DE"/>
              <a:t>Propan-2-ol, C</a:t>
            </a:r>
            <a:r>
              <a:rPr lang="de-AT" altLang="de-DE" baseline="-25000"/>
              <a:t>3</a:t>
            </a:r>
            <a:r>
              <a:rPr lang="de-AT" altLang="de-DE"/>
              <a:t>H</a:t>
            </a:r>
            <a:r>
              <a:rPr lang="de-AT" altLang="de-DE" baseline="-25000"/>
              <a:t>7</a:t>
            </a:r>
            <a:r>
              <a:rPr lang="de-AT" altLang="de-DE"/>
              <a:t>OH</a:t>
            </a:r>
          </a:p>
        </p:txBody>
      </p:sp>
      <p:pic>
        <p:nvPicPr>
          <p:cNvPr id="10248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030413"/>
            <a:ext cx="17748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375025"/>
            <a:ext cx="2222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437063"/>
            <a:ext cx="2068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357313"/>
            <a:ext cx="12033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feld 19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Strukturformeln: www.SciencePixel.com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: abgerundete Ecken 23"/>
          <p:cNvSpPr/>
          <p:nvPr/>
        </p:nvSpPr>
        <p:spPr>
          <a:xfrm>
            <a:off x="7327900" y="5246688"/>
            <a:ext cx="358775" cy="381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5" name="Rechteck: abgerundete Ecken 24"/>
          <p:cNvSpPr/>
          <p:nvPr/>
        </p:nvSpPr>
        <p:spPr>
          <a:xfrm>
            <a:off x="6757988" y="5245100"/>
            <a:ext cx="360362" cy="3794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7" name="Rechteck: abgerundete Ecken 26"/>
          <p:cNvSpPr/>
          <p:nvPr/>
        </p:nvSpPr>
        <p:spPr>
          <a:xfrm>
            <a:off x="7327900" y="4813300"/>
            <a:ext cx="358775" cy="381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8" name="Rechteck: abgerundete Ecken 27"/>
          <p:cNvSpPr/>
          <p:nvPr/>
        </p:nvSpPr>
        <p:spPr>
          <a:xfrm>
            <a:off x="7897813" y="5281613"/>
            <a:ext cx="358775" cy="3794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2" name="Rechteck: abgerundete Ecken 21"/>
          <p:cNvSpPr/>
          <p:nvPr/>
        </p:nvSpPr>
        <p:spPr>
          <a:xfrm>
            <a:off x="7461250" y="3506788"/>
            <a:ext cx="360363" cy="3794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3" name="Rechteck: abgerundete Ecken 22"/>
          <p:cNvSpPr/>
          <p:nvPr/>
        </p:nvSpPr>
        <p:spPr>
          <a:xfrm>
            <a:off x="7005638" y="3506788"/>
            <a:ext cx="360362" cy="3794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6" name="Rechteck: abgerundete Ecken 25"/>
          <p:cNvSpPr/>
          <p:nvPr/>
        </p:nvSpPr>
        <p:spPr>
          <a:xfrm>
            <a:off x="7916863" y="3500438"/>
            <a:ext cx="358775" cy="381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0" name="Rechteck: abgerundete Ecken 19"/>
          <p:cNvSpPr/>
          <p:nvPr/>
        </p:nvSpPr>
        <p:spPr>
          <a:xfrm>
            <a:off x="7812088" y="2054225"/>
            <a:ext cx="360362" cy="37941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21" name="Rechteck: abgerundete Ecken 20"/>
          <p:cNvSpPr/>
          <p:nvPr/>
        </p:nvSpPr>
        <p:spPr>
          <a:xfrm>
            <a:off x="7356475" y="2054225"/>
            <a:ext cx="360363" cy="3794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AT"/>
          </a:p>
        </p:txBody>
      </p:sp>
      <p:sp>
        <p:nvSpPr>
          <p:cNvPr id="12299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Einteilung nach Struktur</a:t>
            </a:r>
          </a:p>
        </p:txBody>
      </p:sp>
      <p:sp>
        <p:nvSpPr>
          <p:cNvPr id="1230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 b="1"/>
              <a:t>Primäre</a:t>
            </a:r>
            <a:r>
              <a:rPr lang="de-AT" altLang="de-DE"/>
              <a:t> Alkohole</a:t>
            </a:r>
            <a:br>
              <a:rPr lang="de-AT" altLang="de-DE"/>
            </a:br>
            <a:r>
              <a:rPr lang="de-AT" altLang="de-DE"/>
              <a:t>C-Atom mit der OH-Gruppe an </a:t>
            </a:r>
            <a:br>
              <a:rPr lang="de-AT" altLang="de-DE"/>
            </a:br>
            <a:r>
              <a:rPr lang="de-AT" altLang="de-DE"/>
              <a:t>max. ein weiteres C-Atom gebunden.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 b="1"/>
              <a:t>Sekundäre</a:t>
            </a:r>
            <a:r>
              <a:rPr lang="de-AT" altLang="de-DE"/>
              <a:t> Alkohole</a:t>
            </a:r>
            <a:br>
              <a:rPr lang="de-AT" altLang="de-DE"/>
            </a:br>
            <a:r>
              <a:rPr lang="de-AT" altLang="de-DE"/>
              <a:t>C-Atom mit der OH-Gruppe an </a:t>
            </a:r>
            <a:br>
              <a:rPr lang="de-AT" altLang="de-DE"/>
            </a:br>
            <a:r>
              <a:rPr lang="de-AT" altLang="de-DE"/>
              <a:t>zwei weitere C-Atome gebunden.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 b="1"/>
              <a:t>Tertiäre</a:t>
            </a:r>
            <a:r>
              <a:rPr lang="de-AT" altLang="de-DE"/>
              <a:t> Alkohole</a:t>
            </a:r>
            <a:br>
              <a:rPr lang="de-AT" altLang="de-DE"/>
            </a:br>
            <a:r>
              <a:rPr lang="de-AT" altLang="de-DE"/>
              <a:t>C-Atom mit der OH-Gruppe an </a:t>
            </a:r>
            <a:br>
              <a:rPr lang="de-AT" altLang="de-DE"/>
            </a:br>
            <a:r>
              <a:rPr lang="de-AT" altLang="de-DE"/>
              <a:t>drei weitere C-Atome gebunden.</a:t>
            </a:r>
            <a:br>
              <a:rPr lang="de-AT" altLang="de-DE"/>
            </a:br>
            <a:endParaRPr lang="de-AT" altLang="de-DE"/>
          </a:p>
        </p:txBody>
      </p:sp>
      <p:pic>
        <p:nvPicPr>
          <p:cNvPr id="12301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700213"/>
            <a:ext cx="1984375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160713"/>
            <a:ext cx="18462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14850"/>
            <a:ext cx="21272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feld 28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Strukturformeln: www.SciencePixel.com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Einteilung nach Wertigkeit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43000" y="1412875"/>
            <a:ext cx="6934200" cy="4718050"/>
          </a:xfrm>
        </p:spPr>
        <p:txBody>
          <a:bodyPr/>
          <a:lstStyle/>
          <a:p>
            <a:pPr eaLnBrk="1" hangingPunct="1"/>
            <a:r>
              <a:rPr lang="de-AT" altLang="de-DE"/>
              <a:t>Wertigkeit = Anzahl der OH-Gruppen</a:t>
            </a:r>
            <a:br>
              <a:rPr lang="de-AT" altLang="de-DE"/>
            </a:br>
            <a:endParaRPr lang="de-AT" altLang="de-DE"/>
          </a:p>
          <a:p>
            <a:pPr eaLnBrk="1" hangingPunct="1"/>
            <a:r>
              <a:rPr lang="de-AT" altLang="de-DE"/>
              <a:t>Einwertig</a:t>
            </a:r>
            <a:br>
              <a:rPr lang="de-AT" altLang="de-DE"/>
            </a:br>
            <a:r>
              <a:rPr lang="de-AT" altLang="de-DE"/>
              <a:t>z.B. Ethanol</a:t>
            </a:r>
            <a:br>
              <a:rPr lang="de-AT" altLang="de-DE"/>
            </a:br>
            <a:endParaRPr lang="de-AT" altLang="de-DE" sz="3200"/>
          </a:p>
          <a:p>
            <a:pPr eaLnBrk="1" hangingPunct="1"/>
            <a:r>
              <a:rPr lang="de-AT" altLang="de-DE"/>
              <a:t>Zweiwertig</a:t>
            </a:r>
            <a:br>
              <a:rPr lang="de-AT" altLang="de-DE"/>
            </a:br>
            <a:r>
              <a:rPr lang="de-AT" altLang="de-DE"/>
              <a:t>z.B. Ethan-1,2-diol (Glykol)</a:t>
            </a:r>
            <a:br>
              <a:rPr lang="de-AT" altLang="de-DE"/>
            </a:br>
            <a:endParaRPr lang="de-AT" altLang="de-DE" sz="3200"/>
          </a:p>
          <a:p>
            <a:pPr eaLnBrk="1" hangingPunct="1"/>
            <a:r>
              <a:rPr lang="de-AT" altLang="de-DE"/>
              <a:t>Dreiwertig</a:t>
            </a:r>
            <a:br>
              <a:rPr lang="de-AT" altLang="de-DE"/>
            </a:br>
            <a:r>
              <a:rPr lang="de-AT" altLang="de-DE"/>
              <a:t>z.B. Propan-1,2,3-triol (Glycerin)</a:t>
            </a:r>
            <a:br>
              <a:rPr lang="de-AT" altLang="de-DE"/>
            </a:br>
            <a:br>
              <a:rPr lang="de-AT" altLang="de-DE"/>
            </a:br>
            <a:endParaRPr lang="de-AT" altLang="de-DE"/>
          </a:p>
        </p:txBody>
      </p:sp>
      <p:pic>
        <p:nvPicPr>
          <p:cNvPr id="14340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868863"/>
            <a:ext cx="1849437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954213"/>
            <a:ext cx="166211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411538"/>
            <a:ext cx="15319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feld 9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Strukturformeln: www.SciencePixel.com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Beispiel: Ethanol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Klare, farblose, würzig riechende, brennend schmeckende, leicht entzündliche Flüssigkeit</a:t>
            </a:r>
          </a:p>
          <a:p>
            <a:pPr eaLnBrk="1" hangingPunct="1"/>
            <a:endParaRPr lang="de-AT" altLang="de-DE" sz="1800"/>
          </a:p>
          <a:p>
            <a:pPr eaLnBrk="1" hangingPunct="1"/>
            <a:r>
              <a:rPr lang="de-AT" altLang="de-DE"/>
              <a:t>Vorkommen in Getränken:</a:t>
            </a:r>
          </a:p>
          <a:p>
            <a:pPr lvl="1" eaLnBrk="1" hangingPunct="1"/>
            <a:r>
              <a:rPr lang="de-AT" altLang="de-DE" sz="1800"/>
              <a:t>Produkt	Alkoholgehalt (Vol%)</a:t>
            </a:r>
          </a:p>
          <a:p>
            <a:pPr lvl="1" eaLnBrk="1" hangingPunct="1"/>
            <a:r>
              <a:rPr lang="de-AT" altLang="de-DE" sz="1800"/>
              <a:t>reifer Kefir:	bis ca. 3% </a:t>
            </a:r>
          </a:p>
          <a:p>
            <a:pPr lvl="1" eaLnBrk="1" hangingPunct="1"/>
            <a:r>
              <a:rPr lang="de-AT" altLang="de-DE" sz="1800"/>
              <a:t>Leichtbiere:	1-2,5% </a:t>
            </a:r>
          </a:p>
          <a:p>
            <a:pPr lvl="1" eaLnBrk="1" hangingPunct="1"/>
            <a:r>
              <a:rPr lang="de-AT" altLang="de-DE" sz="1800"/>
              <a:t>Vollbiere:		ca 3-5</a:t>
            </a:r>
          </a:p>
          <a:p>
            <a:pPr lvl="1" eaLnBrk="1" hangingPunct="1"/>
            <a:r>
              <a:rPr lang="de-AT" altLang="de-DE" sz="1800"/>
              <a:t>Starkbiere:	6-12% </a:t>
            </a:r>
          </a:p>
          <a:p>
            <a:pPr lvl="1" eaLnBrk="1" hangingPunct="1"/>
            <a:r>
              <a:rPr lang="de-AT" altLang="de-DE" sz="1800"/>
              <a:t>Weine:		7-15</a:t>
            </a:r>
          </a:p>
          <a:p>
            <a:pPr lvl="1" eaLnBrk="1" hangingPunct="1"/>
            <a:r>
              <a:rPr lang="de-AT" altLang="de-DE" sz="1800"/>
              <a:t>Met:		ca. 5-14% </a:t>
            </a:r>
          </a:p>
          <a:p>
            <a:pPr lvl="1" eaLnBrk="1" hangingPunct="1"/>
            <a:r>
              <a:rPr lang="de-AT" altLang="de-DE" sz="1800"/>
              <a:t>Liköre:		ca. 15-75</a:t>
            </a:r>
          </a:p>
          <a:p>
            <a:pPr lvl="1" eaLnBrk="1" hangingPunct="1"/>
            <a:r>
              <a:rPr lang="de-AT" altLang="de-DE" sz="1800"/>
              <a:t>Spirituosen:	ca. 30-96% </a:t>
            </a:r>
          </a:p>
          <a:p>
            <a:pPr eaLnBrk="1" hangingPunct="1"/>
            <a:endParaRPr lang="de-AT" altLang="de-DE"/>
          </a:p>
        </p:txBody>
      </p:sp>
      <p:pic>
        <p:nvPicPr>
          <p:cNvPr id="16388" name="Grafi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2138"/>
            <a:ext cx="1006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92138"/>
            <a:ext cx="1006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925" y="2925763"/>
            <a:ext cx="1233488" cy="1622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363" y="4025900"/>
            <a:ext cx="977900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735513"/>
            <a:ext cx="2273300" cy="151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3" name="Textfeld 8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Getränkefotos: Image by LifetimeStock.com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- Herstellung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altLang="de-DE" b="1" dirty="0"/>
              <a:t>Chemisch</a:t>
            </a:r>
            <a:r>
              <a:rPr lang="de-AT" altLang="de-DE" dirty="0"/>
              <a:t>: Addition von Wasser an </a:t>
            </a:r>
            <a:r>
              <a:rPr lang="de-AT" altLang="de-DE" dirty="0" err="1"/>
              <a:t>Alkene</a:t>
            </a:r>
            <a:br>
              <a:rPr lang="de-AT" altLang="de-DE" dirty="0"/>
            </a:br>
            <a:br>
              <a:rPr lang="de-AT" altLang="de-DE" dirty="0"/>
            </a:br>
            <a:br>
              <a:rPr lang="de-AT" altLang="de-DE" dirty="0"/>
            </a:br>
            <a:br>
              <a:rPr lang="de-AT" altLang="de-DE" dirty="0"/>
            </a:br>
            <a:endParaRPr lang="de-AT" altLang="de-DE" sz="1800" dirty="0"/>
          </a:p>
          <a:p>
            <a:pPr eaLnBrk="1" hangingPunct="1">
              <a:defRPr/>
            </a:pPr>
            <a:r>
              <a:rPr lang="de-AT" altLang="de-DE" b="1" dirty="0"/>
              <a:t>Biochemisch</a:t>
            </a:r>
            <a:r>
              <a:rPr lang="de-AT" altLang="de-DE" dirty="0"/>
              <a:t>: Vergärung</a:t>
            </a:r>
            <a:br>
              <a:rPr lang="de-AT" altLang="de-DE" dirty="0"/>
            </a:br>
            <a:br>
              <a:rPr lang="de-AT" altLang="de-DE" sz="2300" dirty="0"/>
            </a:br>
            <a:br>
              <a:rPr lang="de-AT" altLang="de-DE" sz="2300" dirty="0"/>
            </a:br>
            <a:br>
              <a:rPr lang="de-AT" altLang="de-DE" sz="1050" dirty="0"/>
            </a:br>
            <a:r>
              <a:rPr lang="de-AT" altLang="de-DE" dirty="0"/>
              <a:t>Ende der Gärung wenn:</a:t>
            </a:r>
          </a:p>
          <a:p>
            <a:pPr lvl="1" eaLnBrk="1" hangingPunct="1">
              <a:defRPr/>
            </a:pPr>
            <a:r>
              <a:rPr lang="de-AT" altLang="de-DE" dirty="0"/>
              <a:t>der Alkoholgehalt die Hefe </a:t>
            </a:r>
            <a:br>
              <a:rPr lang="de-AT" altLang="de-DE" dirty="0"/>
            </a:br>
            <a:r>
              <a:rPr lang="de-AT" altLang="de-DE" dirty="0"/>
              <a:t>abgetötet hat.</a:t>
            </a:r>
          </a:p>
          <a:p>
            <a:pPr lvl="1" eaLnBrk="1" hangingPunct="1">
              <a:defRPr/>
            </a:pPr>
            <a:r>
              <a:rPr lang="de-AT" altLang="de-DE" dirty="0"/>
              <a:t>der Zucker vergoren ist.</a:t>
            </a:r>
          </a:p>
        </p:txBody>
      </p:sp>
      <p:pic>
        <p:nvPicPr>
          <p:cNvPr id="1843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08200"/>
            <a:ext cx="5886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83050"/>
            <a:ext cx="53054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feld 7"/>
          <p:cNvSpPr txBox="1">
            <a:spLocks noChangeArrowheads="1"/>
          </p:cNvSpPr>
          <p:nvPr/>
        </p:nvSpPr>
        <p:spPr bwMode="auto">
          <a:xfrm>
            <a:off x="5580063" y="6524625"/>
            <a:ext cx="3335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Foto: Image by LifetimeStock.com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Strukturformeln: www.SciencePixel.com</a:t>
            </a:r>
          </a:p>
        </p:txBody>
      </p:sp>
      <p:pic>
        <p:nvPicPr>
          <p:cNvPr id="18439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9163"/>
            <a:ext cx="23129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879475"/>
          </a:xfrm>
        </p:spPr>
        <p:txBody>
          <a:bodyPr/>
          <a:lstStyle/>
          <a:p>
            <a:pPr eaLnBrk="1" hangingPunct="1"/>
            <a:r>
              <a:rPr lang="de-AT" altLang="de-DE"/>
              <a:t>Ethanol im Körper - Aufnahme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461250" cy="4378325"/>
          </a:xfrm>
        </p:spPr>
        <p:txBody>
          <a:bodyPr/>
          <a:lstStyle/>
          <a:p>
            <a:pPr eaLnBrk="1" hangingPunct="1"/>
            <a:r>
              <a:rPr lang="de-AT" altLang="de-DE"/>
              <a:t>Mundschleimhaut (=&gt;direkt ins Blut)</a:t>
            </a:r>
          </a:p>
          <a:p>
            <a:pPr eaLnBrk="1" hangingPunct="1"/>
            <a:r>
              <a:rPr lang="de-AT" altLang="de-DE"/>
              <a:t>Magen-Darm-Trakt (=&gt; Leber (teilweiser Abbau))</a:t>
            </a:r>
          </a:p>
          <a:p>
            <a:pPr eaLnBrk="1" hangingPunct="1"/>
            <a:endParaRPr lang="de-AT" altLang="de-DE"/>
          </a:p>
          <a:p>
            <a:pPr eaLnBrk="1" hangingPunct="1"/>
            <a:r>
              <a:rPr lang="de-AT" altLang="de-DE"/>
              <a:t>Alkoholaufnahme wird beschleunigt, wenn die Durchblutung gefördert wird</a:t>
            </a:r>
          </a:p>
          <a:p>
            <a:pPr eaLnBrk="1" hangingPunct="1"/>
            <a:r>
              <a:rPr lang="de-AT" altLang="de-DE"/>
              <a:t>Wärme (Irish Coffee, Glühwein,…)</a:t>
            </a:r>
          </a:p>
          <a:p>
            <a:pPr eaLnBrk="1" hangingPunct="1"/>
            <a:r>
              <a:rPr lang="de-AT" altLang="de-DE"/>
              <a:t>Kohlendioxid</a:t>
            </a:r>
          </a:p>
          <a:p>
            <a:pPr eaLnBrk="1" hangingPunct="1"/>
            <a:r>
              <a:rPr lang="de-AT" altLang="de-DE"/>
              <a:t>Fett verlangsamt die Aufnahme</a:t>
            </a:r>
            <a:br>
              <a:rPr lang="de-AT" altLang="de-DE"/>
            </a:br>
            <a:r>
              <a:rPr lang="de-AT" altLang="de-DE"/>
              <a:t>(keine Erniedrigung  der Resorption!)</a:t>
            </a:r>
          </a:p>
        </p:txBody>
      </p:sp>
      <p:pic>
        <p:nvPicPr>
          <p:cNvPr id="20484" name="Grafik 4" descr="Ein Bild, das Tasse, Tisch, drinnen, sitzend enthält.&#10;&#10;Mit sehr hoher Zuverlässigkeit generierte Beschreibu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44900"/>
            <a:ext cx="109696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feld 5"/>
          <p:cNvSpPr txBox="1">
            <a:spLocks noChangeArrowheads="1"/>
          </p:cNvSpPr>
          <p:nvPr/>
        </p:nvSpPr>
        <p:spPr bwMode="auto">
          <a:xfrm>
            <a:off x="5580063" y="6524625"/>
            <a:ext cx="3335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Urby Soft Light" panose="00000400000000000000" pitchFamily="50" charset="0"/>
                <a:ea typeface="Urby Soft Light" panose="00000400000000000000" pitchFamily="50" charset="0"/>
                <a:cs typeface="Urby Soft Light" panose="00000400000000000000" pitchFamily="50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800">
                <a:latin typeface="Urby Soft Thin" panose="00000300000000000000" pitchFamily="50" charset="0"/>
                <a:ea typeface="Urby Soft Thin" panose="00000300000000000000" pitchFamily="50" charset="0"/>
                <a:cs typeface="Urby Soft Thin" panose="00000300000000000000" pitchFamily="50" charset="0"/>
              </a:rPr>
              <a:t>Irish Coffee: Image by LifetimeStock.com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_fyqtrlyps_tp01019776">
  <a:themeElements>
    <a:clrScheme name="ms_fyqtrlyps_tp01019776 12">
      <a:dk1>
        <a:srgbClr val="000000"/>
      </a:dk1>
      <a:lt1>
        <a:srgbClr val="FFFFFF"/>
      </a:lt1>
      <a:dk2>
        <a:srgbClr val="CC0000"/>
      </a:dk2>
      <a:lt2>
        <a:srgbClr val="255D71"/>
      </a:lt2>
      <a:accent1>
        <a:srgbClr val="CCCCCC"/>
      </a:accent1>
      <a:accent2>
        <a:srgbClr val="5EC0D4"/>
      </a:accent2>
      <a:accent3>
        <a:srgbClr val="FFFFFF"/>
      </a:accent3>
      <a:accent4>
        <a:srgbClr val="000000"/>
      </a:accent4>
      <a:accent5>
        <a:srgbClr val="E2E2E2"/>
      </a:accent5>
      <a:accent6>
        <a:srgbClr val="54AEC0"/>
      </a:accent6>
      <a:hlink>
        <a:srgbClr val="666699"/>
      </a:hlink>
      <a:folHlink>
        <a:srgbClr val="AEDDE8"/>
      </a:folHlink>
    </a:clrScheme>
    <a:fontScheme name="ms_fyqtrlyps_tp0101977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_tp0101977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9AEF57-F43C-48C0-ADF6-DCB72C667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zu Quartalsumsätzen</Template>
  <TotalTime>0</TotalTime>
  <Words>474</Words>
  <Application>Microsoft Office PowerPoint</Application>
  <PresentationFormat>Bildschirmpräsentation (4:3)</PresentationFormat>
  <Paragraphs>151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Urby Soft Light</vt:lpstr>
      <vt:lpstr>Urby Soft Thin</vt:lpstr>
      <vt:lpstr>Palatino Linotype</vt:lpstr>
      <vt:lpstr>Arial</vt:lpstr>
      <vt:lpstr>Urby Soft Black</vt:lpstr>
      <vt:lpstr>Calibri</vt:lpstr>
      <vt:lpstr>Century Gothic</vt:lpstr>
      <vt:lpstr>ms_fyqtrlyps_tp01019776</vt:lpstr>
      <vt:lpstr>Alkohole / Ethanol</vt:lpstr>
      <vt:lpstr>Alkohole</vt:lpstr>
      <vt:lpstr>Alkohole</vt:lpstr>
      <vt:lpstr>Homologe Reihe der Alkohole</vt:lpstr>
      <vt:lpstr>Einteilung nach Struktur</vt:lpstr>
      <vt:lpstr>Einteilung nach Wertigkeit</vt:lpstr>
      <vt:lpstr>Beispiel: Ethanol</vt:lpstr>
      <vt:lpstr>Ethanol - Herstellung</vt:lpstr>
      <vt:lpstr>Ethanol im Körper - Aufnahme</vt:lpstr>
      <vt:lpstr>Ethanol im Körper - Abbau</vt:lpstr>
      <vt:lpstr>Ethanol – physiologische Wirkung</vt:lpstr>
      <vt:lpstr>Ethanol – physiologische Wirkung</vt:lpstr>
      <vt:lpstr>ACHTUNG</vt:lpstr>
      <vt:lpstr>Ethanol – Nutzung</vt:lpstr>
      <vt:lpstr>Ethanol – Nutzung</vt:lpstr>
      <vt:lpstr>Blutalkoholgehalt</vt:lpstr>
      <vt:lpstr>Blutalkoholgehalt abschätzen</vt:lpstr>
      <vt:lpstr>Beispiel</vt:lpstr>
      <vt:lpstr>Lösung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Alkohole</dc:title>
  <dc:subject/>
  <dc:creator>f-5</dc:creator>
  <cp:keywords/>
  <dc:description/>
  <cp:lastModifiedBy>f-5</cp:lastModifiedBy>
  <cp:revision>29</cp:revision>
  <dcterms:created xsi:type="dcterms:W3CDTF">2017-05-13T20:38:17Z</dcterms:created>
  <dcterms:modified xsi:type="dcterms:W3CDTF">2017-05-15T21:00:07Z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TC010197761031</vt:lpwstr>
  </property>
</Properties>
</file>