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71" r:id="rId4"/>
    <p:sldId id="258" r:id="rId5"/>
    <p:sldId id="259" r:id="rId6"/>
    <p:sldId id="267" r:id="rId7"/>
    <p:sldId id="266" r:id="rId8"/>
    <p:sldId id="260" r:id="rId9"/>
    <p:sldId id="261" r:id="rId10"/>
    <p:sldId id="263" r:id="rId11"/>
    <p:sldId id="264" r:id="rId12"/>
    <p:sldId id="265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embeddedFontLst>
    <p:embeddedFont>
      <p:font typeface="20 CENTS MARKER" panose="02000806000000020004" pitchFamily="2" charset="0"/>
      <p:bold r:id="rId19"/>
    </p:embeddedFont>
    <p:embeddedFont>
      <p:font typeface="Cambria Math" panose="02040503050406030204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123Marker" panose="02000603000000000000" pitchFamily="2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4" autoAdjust="0"/>
    <p:restoredTop sz="91189" autoAdjust="0"/>
  </p:normalViewPr>
  <p:slideViewPr>
    <p:cSldViewPr snapToGrid="0" showGuides="1">
      <p:cViewPr varScale="1">
        <p:scale>
          <a:sx n="79" d="100"/>
          <a:sy n="79" d="100"/>
        </p:scale>
        <p:origin x="648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8BD9D-263D-418E-A307-F52E43013F7C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880F-4450-4E30-B3C3-B221807145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11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Grafik: © www.illustrationen.pro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73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53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23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131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Fotos (Lupe, Brille, Mikroskop, Teleskop) lizenziert von ©</a:t>
            </a:r>
            <a:r>
              <a:rPr lang="de-AT" dirty="0" err="1"/>
              <a:t>Hemera</a:t>
            </a:r>
            <a:r>
              <a:rPr lang="de-AT" dirty="0"/>
              <a:t>; bearbeitet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2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891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604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78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06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783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660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63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880F-4450-4E30-B3C3-B22180714548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20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9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554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447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70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67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7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43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56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2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39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EA4B-CF48-4BBE-89EA-82A2A0F7A9D3}" type="datetimeFigureOut">
              <a:rPr lang="de-AT" smtClean="0"/>
              <a:t>16.06.2017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CF15-945F-4420-8703-1313F1F52C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78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E0DB94F-6B63-456B-BBD9-17B03E3BD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7"/>
          <a:stretch/>
        </p:blipFill>
        <p:spPr>
          <a:xfrm>
            <a:off x="0" y="9524"/>
            <a:ext cx="9144000" cy="6848476"/>
          </a:xfrm>
          <a:prstGeom prst="rect">
            <a:avLst/>
          </a:prstGeom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1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20 CENTS MARKER" panose="02000806000000020004" pitchFamily="2" charset="0"/>
              </a:defRPr>
            </a:lvl1pPr>
          </a:lstStyle>
          <a:p>
            <a:fld id="{09DEEA4B-CF48-4BBE-89EA-82A2A0F7A9D3}" type="datetimeFigureOut">
              <a:rPr lang="de-AT" smtClean="0"/>
              <a:pPr/>
              <a:t>16.06.2017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20 CENTS MARKER" panose="02000806000000020004" pitchFamily="2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20 CENTS MARKER" panose="02000806000000020004" pitchFamily="2" charset="0"/>
              </a:defRPr>
            </a:lvl1pPr>
          </a:lstStyle>
          <a:p>
            <a:fld id="{1190CF15-945F-4420-8703-1313F1F52CF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75749F-8C8A-4E95-A67D-774E5983B0FD}"/>
              </a:ext>
            </a:extLst>
          </p:cNvPr>
          <p:cNvSpPr txBox="1"/>
          <p:nvPr userDrawn="1"/>
        </p:nvSpPr>
        <p:spPr>
          <a:xfrm>
            <a:off x="7237709" y="6682016"/>
            <a:ext cx="1906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123Marker" panose="02000603000000000000" pitchFamily="2" charset="0"/>
                <a:ea typeface="123Marker" panose="02000603000000000000" pitchFamily="2" charset="0"/>
              </a:rPr>
              <a:t>2017,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11737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20 CENTS MARKER" panose="02000806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20 CENTS MARKER" panose="02000806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20 CENTS MARKER" panose="02000806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20 CENTS MARKER" panose="02000806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20 CENTS MARKER" panose="02000806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20 CENTS MARKER" panose="020008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BCCE79B-277E-4D48-8F78-8B3CA4B6C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28301"/>
            <a:ext cx="7772400" cy="2387600"/>
          </a:xfrm>
        </p:spPr>
        <p:txBody>
          <a:bodyPr/>
          <a:lstStyle/>
          <a:p>
            <a:r>
              <a:rPr lang="de-AT" dirty="0"/>
              <a:t>Konvexlinsen (Sammellinsen)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6B3CD3-154A-4C61-83D1-DFC4BDEAC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45" y="2738782"/>
            <a:ext cx="6519709" cy="30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768913" y="4755542"/>
            <a:ext cx="342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Brennpunktstrahl</a:t>
            </a:r>
          </a:p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Vom Gegenstand durch den Brennpunkt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9379639-68B6-45B0-AE30-0DA3FB68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441" flipH="1">
            <a:off x="1753518" y="3281770"/>
            <a:ext cx="253643" cy="153843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E8C8FA3-1DFD-441C-A685-45ECD02F114B}"/>
              </a:ext>
            </a:extLst>
          </p:cNvPr>
          <p:cNvSpPr txBox="1"/>
          <p:nvPr/>
        </p:nvSpPr>
        <p:spPr>
          <a:xfrm>
            <a:off x="5785517" y="1094919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2"/>
                </a:solidFill>
                <a:latin typeface="20 CENTS MARKER" panose="02000806000000020004" pitchFamily="2" charset="0"/>
              </a:rPr>
              <a:t>2)  Mittelpunktstrahl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0C9FF12-8F1C-495C-B2F6-5E41954DD200}"/>
              </a:ext>
            </a:extLst>
          </p:cNvPr>
          <p:cNvSpPr txBox="1"/>
          <p:nvPr/>
        </p:nvSpPr>
        <p:spPr>
          <a:xfrm>
            <a:off x="5785517" y="1521449"/>
            <a:ext cx="339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6">
                    <a:lumMod val="50000"/>
                  </a:schemeClr>
                </a:solidFill>
                <a:latin typeface="20 CENTS MARKER" panose="02000806000000020004" pitchFamily="2" charset="0"/>
              </a:rPr>
              <a:t>3a) Brennpunktstrahl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FA007DF-C22D-4593-843C-4D0822281BED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000">
            <a:off x="82050" y="3783950"/>
            <a:ext cx="5484554" cy="7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AE97D48-16B0-4F50-89D9-4E70468B31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144034" y="3683720"/>
            <a:ext cx="9360000" cy="6143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AC71F28-D5E8-4C10-B5CA-E8FDEC8D4CF9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920778B-B9ED-458D-88ED-E4EEBB0198CD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3849508" y="3758538"/>
            <a:ext cx="5760000" cy="7200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5F5F1FB-8D3E-4A29-8D5C-F05476845441}"/>
              </a:ext>
            </a:extLst>
          </p:cNvPr>
          <p:cNvSpPr txBox="1"/>
          <p:nvPr/>
        </p:nvSpPr>
        <p:spPr>
          <a:xfrm>
            <a:off x="5785517" y="360878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1a) Parallelstrahl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65B9F55-D542-4B19-867E-9C7927C641C1}"/>
              </a:ext>
            </a:extLst>
          </p:cNvPr>
          <p:cNvSpPr txBox="1"/>
          <p:nvPr/>
        </p:nvSpPr>
        <p:spPr>
          <a:xfrm>
            <a:off x="5785517" y="731716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1b) weiter durch F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362C836-5517-4E85-85A5-7A79F8DCB46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745394" y="5635332"/>
            <a:ext cx="368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Parallelstrahl</a:t>
            </a:r>
          </a:p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Vom Schnittpunkt parallel zur </a:t>
            </a:r>
            <a:r>
              <a:rPr lang="de-AT" sz="2400" dirty="0" err="1">
                <a:solidFill>
                  <a:srgbClr val="FF0000"/>
                </a:solidFill>
                <a:latin typeface="20 CENTS MARKER" panose="02000806000000020004" pitchFamily="2" charset="0"/>
              </a:rPr>
              <a:t>opt</a:t>
            </a:r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. Achse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E8C8FA3-1DFD-441C-A685-45ECD02F114B}"/>
              </a:ext>
            </a:extLst>
          </p:cNvPr>
          <p:cNvSpPr txBox="1"/>
          <p:nvPr/>
        </p:nvSpPr>
        <p:spPr>
          <a:xfrm>
            <a:off x="5785517" y="1094919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2"/>
                </a:solidFill>
                <a:latin typeface="20 CENTS MARKER" panose="02000806000000020004" pitchFamily="2" charset="0"/>
              </a:rPr>
              <a:t>2)  Mittelpunktstrahl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0C9FF12-8F1C-495C-B2F6-5E41954DD200}"/>
              </a:ext>
            </a:extLst>
          </p:cNvPr>
          <p:cNvSpPr txBox="1"/>
          <p:nvPr/>
        </p:nvSpPr>
        <p:spPr>
          <a:xfrm>
            <a:off x="5785517" y="1521449"/>
            <a:ext cx="339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6">
                    <a:lumMod val="50000"/>
                  </a:schemeClr>
                </a:solidFill>
                <a:latin typeface="20 CENTS MARKER" panose="02000806000000020004" pitchFamily="2" charset="0"/>
              </a:rPr>
              <a:t>3a) Brennpunktstrahl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605BF7-E323-4F40-80F5-F43DE2E203F2}"/>
              </a:ext>
            </a:extLst>
          </p:cNvPr>
          <p:cNvSpPr txBox="1"/>
          <p:nvPr/>
        </p:nvSpPr>
        <p:spPr>
          <a:xfrm>
            <a:off x="5785517" y="1957930"/>
            <a:ext cx="339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6">
                    <a:lumMod val="50000"/>
                  </a:schemeClr>
                </a:solidFill>
                <a:latin typeface="20 CENTS MARKER" panose="02000806000000020004" pitchFamily="2" charset="0"/>
              </a:rPr>
              <a:t>3b) parallel weiter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214D8D9-F140-40B0-A5EC-A3B2D8B7D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9525" flipH="1">
            <a:off x="4628548" y="5206795"/>
            <a:ext cx="955645" cy="174475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90AA6A9-CFD9-42AB-B5BF-473403B37B16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000">
            <a:off x="82050" y="3783950"/>
            <a:ext cx="5484554" cy="72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46A09BA-F98D-475B-8A27-0F94D2EFDAE7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0" y="5402074"/>
            <a:ext cx="4680000" cy="72000"/>
          </a:xfrm>
          <a:prstGeom prst="rect">
            <a:avLst/>
          </a:prstGeom>
          <a:ln>
            <a:noFill/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F0C8A47-ABC2-44BA-8061-3FA8FA2C94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144034" y="3683720"/>
            <a:ext cx="9360000" cy="6143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5A53526-FA92-43B9-A06C-3911C2E16FE7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3AFC9F3-E272-400A-9E90-ED60EBCD4E92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3849508" y="3758538"/>
            <a:ext cx="5760000" cy="72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702A7752-6894-4DB1-BB3F-AFE2C35FB0B5}"/>
              </a:ext>
            </a:extLst>
          </p:cNvPr>
          <p:cNvSpPr txBox="1"/>
          <p:nvPr/>
        </p:nvSpPr>
        <p:spPr>
          <a:xfrm>
            <a:off x="5785517" y="360878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1a) Parallelstrahl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B41974A-6406-4C47-AE40-AA61F5C36F96}"/>
              </a:ext>
            </a:extLst>
          </p:cNvPr>
          <p:cNvSpPr txBox="1"/>
          <p:nvPr/>
        </p:nvSpPr>
        <p:spPr>
          <a:xfrm>
            <a:off x="5785517" y="731716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1b) weiter durch F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1851C4C-1BAD-4D15-9B8B-06CD74F296A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6213998" y="5907429"/>
            <a:ext cx="230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Bild zeichnen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667352-0E49-4439-9DAD-DEA61A969522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2B2BEF1-5ACD-4355-8ED2-75D987BBFA53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3849508" y="3758538"/>
            <a:ext cx="5760000" cy="72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2AEB1A2-49AA-4674-B68E-AB7BCA68557B}"/>
              </a:ext>
            </a:extLst>
          </p:cNvPr>
          <p:cNvSpPr txBox="1"/>
          <p:nvPr/>
        </p:nvSpPr>
        <p:spPr>
          <a:xfrm>
            <a:off x="5785517" y="360878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1a) Parallelstrahl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A1B4B26-C663-4040-8A38-2D300CEFC082}"/>
              </a:ext>
            </a:extLst>
          </p:cNvPr>
          <p:cNvSpPr txBox="1"/>
          <p:nvPr/>
        </p:nvSpPr>
        <p:spPr>
          <a:xfrm>
            <a:off x="5785517" y="731716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1b) weiter durch 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E8C8FA3-1DFD-441C-A685-45ECD02F114B}"/>
              </a:ext>
            </a:extLst>
          </p:cNvPr>
          <p:cNvSpPr txBox="1"/>
          <p:nvPr/>
        </p:nvSpPr>
        <p:spPr>
          <a:xfrm>
            <a:off x="5785517" y="1094919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2"/>
                </a:solidFill>
                <a:latin typeface="20 CENTS MARKER" panose="02000806000000020004" pitchFamily="2" charset="0"/>
              </a:rPr>
              <a:t>2)  Mittelpunktstrahl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DB137D-9EC5-4E4B-9D31-9E848FC842EA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000">
            <a:off x="82050" y="3783950"/>
            <a:ext cx="5484554" cy="72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0C9FF12-8F1C-495C-B2F6-5E41954DD200}"/>
              </a:ext>
            </a:extLst>
          </p:cNvPr>
          <p:cNvSpPr txBox="1"/>
          <p:nvPr/>
        </p:nvSpPr>
        <p:spPr>
          <a:xfrm>
            <a:off x="5785517" y="1521449"/>
            <a:ext cx="339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6">
                    <a:lumMod val="50000"/>
                  </a:schemeClr>
                </a:solidFill>
                <a:latin typeface="20 CENTS MARKER" panose="02000806000000020004" pitchFamily="2" charset="0"/>
              </a:rPr>
              <a:t>3a) Brennpunktstrahl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605BF7-E323-4F40-80F5-F43DE2E203F2}"/>
              </a:ext>
            </a:extLst>
          </p:cNvPr>
          <p:cNvSpPr txBox="1"/>
          <p:nvPr/>
        </p:nvSpPr>
        <p:spPr>
          <a:xfrm>
            <a:off x="5785517" y="1957930"/>
            <a:ext cx="339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6">
                    <a:lumMod val="50000"/>
                  </a:schemeClr>
                </a:solidFill>
                <a:latin typeface="20 CENTS MARKER" panose="02000806000000020004" pitchFamily="2" charset="0"/>
              </a:rPr>
              <a:t>3b) parallel weiter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8475D58-BCEF-4E13-8487-E5B23BB1D94F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0" y="5402074"/>
            <a:ext cx="4680000" cy="72000"/>
          </a:xfrm>
          <a:prstGeom prst="rect">
            <a:avLst/>
          </a:prstGeom>
          <a:ln>
            <a:noFill/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5628848-67DC-4C54-A44D-0F11D890D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48286" y="3589197"/>
            <a:ext cx="250384" cy="177804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1BE8045-262C-4CA7-9051-AC35A04C443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144034" y="3683720"/>
            <a:ext cx="9360000" cy="6143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A3C8604-90F2-4027-9AC0-A1C9682112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214D8D9-F140-40B0-A5EC-A3B2D8B7DE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6287">
            <a:off x="7361836" y="4345371"/>
            <a:ext cx="1005868" cy="16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1131724" y="400787"/>
            <a:ext cx="34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Gegenstandsweite (g)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65BC260-537C-4D08-AFD4-F06C46B36D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144034" y="3683720"/>
            <a:ext cx="9360000" cy="6143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5628848-67DC-4C54-A44D-0F11D890D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48286" y="3589197"/>
            <a:ext cx="250384" cy="17780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DEB744-A9D2-429A-B6BE-445BF4F411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774953"/>
            <a:ext cx="3614814" cy="17499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E2CE6AA-6195-4AF2-B78D-7646B7E202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86" y="1586718"/>
            <a:ext cx="4252905" cy="20589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A72FBC7-8D39-4A07-85E5-4BC5ABAF8247}"/>
              </a:ext>
            </a:extLst>
          </p:cNvPr>
          <p:cNvSpPr txBox="1"/>
          <p:nvPr/>
        </p:nvSpPr>
        <p:spPr>
          <a:xfrm>
            <a:off x="5755406" y="1201839"/>
            <a:ext cx="219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Bildweite (b)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5EEEE3-E3AD-49FE-9CF6-CE166BD25A3E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5017099"/>
            <a:ext cx="1944000" cy="14558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4133E1F-F484-4A19-B2C1-494C5A7D67AB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98" y="4763889"/>
            <a:ext cx="1944000" cy="14558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71D7669-C714-4583-9983-771AB3CE847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03" y="1144136"/>
            <a:ext cx="1800000" cy="18000"/>
          </a:xfrm>
          <a:prstGeom prst="rect">
            <a:avLst/>
          </a:prstGeom>
          <a:ln>
            <a:noFill/>
          </a:ln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86FAE9D-F047-457C-B2AA-941508C45AA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4714" y="4553432"/>
            <a:ext cx="1800000" cy="18000"/>
          </a:xfrm>
          <a:prstGeom prst="rect">
            <a:avLst/>
          </a:prstGeom>
          <a:ln>
            <a:noFill/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6AF138E-742C-4332-9F24-81988C81EB8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998" y="4571933"/>
            <a:ext cx="1800000" cy="18000"/>
          </a:xfrm>
          <a:prstGeom prst="rect">
            <a:avLst/>
          </a:prstGeom>
          <a:ln>
            <a:noFill/>
          </a:ln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0543CAB-5465-430B-A2D0-698C73139DC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0870" y="2663456"/>
            <a:ext cx="1800000" cy="18000"/>
          </a:xfrm>
          <a:prstGeom prst="rect">
            <a:avLst/>
          </a:prstGeom>
          <a:ln>
            <a:noFill/>
          </a:ln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18EE2D5-3426-450C-91A0-B3E955934B97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114" y="2760489"/>
            <a:ext cx="1512000" cy="14558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0F8E4622-B917-4BA3-AF36-DCEA70E25A8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8" y="2075485"/>
            <a:ext cx="720000" cy="18000"/>
          </a:xfrm>
          <a:prstGeom prst="rect">
            <a:avLst/>
          </a:prstGeom>
          <a:ln>
            <a:noFill/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4072AF9-09A7-478A-A989-564F2175370B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7587" y="4427306"/>
            <a:ext cx="1764000" cy="14558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762E90D-AEAC-47D6-9A05-F98D4ACAC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06591" y="3360771"/>
            <a:ext cx="865162" cy="800254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C0E8AE8E-2C5C-4704-B951-316E5F6F7B7A}"/>
              </a:ext>
            </a:extLst>
          </p:cNvPr>
          <p:cNvSpPr txBox="1"/>
          <p:nvPr/>
        </p:nvSpPr>
        <p:spPr>
          <a:xfrm>
            <a:off x="6666615" y="5852805"/>
            <a:ext cx="237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Bildgröße (B)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B299E42-7813-4631-B299-E2D3574AA15B}"/>
              </a:ext>
            </a:extLst>
          </p:cNvPr>
          <p:cNvSpPr txBox="1"/>
          <p:nvPr/>
        </p:nvSpPr>
        <p:spPr>
          <a:xfrm>
            <a:off x="172136" y="4302224"/>
            <a:ext cx="219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Gegenstands-</a:t>
            </a:r>
            <a:b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de-AT" sz="2400" dirty="0" err="1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größe</a:t>
            </a:r>
            <a: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 (G)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B22E340-87B8-4DFA-B088-EE361063F8B9}"/>
              </a:ext>
            </a:extLst>
          </p:cNvPr>
          <p:cNvSpPr txBox="1"/>
          <p:nvPr/>
        </p:nvSpPr>
        <p:spPr>
          <a:xfrm>
            <a:off x="2195257" y="6315787"/>
            <a:ext cx="251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Brennweite (f)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CE5E0E91-D821-44C0-A203-8D18627E0A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2865" flipH="1">
            <a:off x="3093094" y="5258115"/>
            <a:ext cx="546248" cy="103814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F0D64986-8BB5-4B02-84DB-6E7B2AD69783}"/>
              </a:ext>
            </a:extLst>
          </p:cNvPr>
          <p:cNvPicPr>
            <a:picLocks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000">
            <a:off x="82050" y="3783950"/>
            <a:ext cx="5484554" cy="72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6834D60B-2D33-4093-8E63-70691342B561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0" y="5402074"/>
            <a:ext cx="4680000" cy="72000"/>
          </a:xfrm>
          <a:prstGeom prst="rect">
            <a:avLst/>
          </a:prstGeom>
          <a:ln>
            <a:noFill/>
          </a:ln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335BA0A-907E-46ED-8275-3E51363F5BFA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A2061F64-0745-49BB-B76A-8A5F35F03FE2}"/>
              </a:ext>
            </a:extLst>
          </p:cNvPr>
          <p:cNvPicPr>
            <a:picLocks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3849508" y="3758538"/>
            <a:ext cx="5760000" cy="72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6676CAFB-3865-42E1-B9A0-85C99E1C98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06ACD18-FB34-4020-A40B-0B26E3E77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5151">
            <a:off x="7818213" y="4595617"/>
            <a:ext cx="1145869" cy="122145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F7E9305-1AD9-470F-892D-5DCD03B14D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896" flipV="1">
            <a:off x="4543501" y="4954344"/>
            <a:ext cx="1145869" cy="16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5283802E-0205-49B2-8A2F-8B43C4CCBF95}"/>
                  </a:ext>
                </a:extLst>
              </p:cNvPr>
              <p:cNvSpPr txBox="1"/>
              <p:nvPr/>
            </p:nvSpPr>
            <p:spPr>
              <a:xfrm>
                <a:off x="793905" y="1368750"/>
                <a:ext cx="3551275" cy="1161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f</m:t>
                          </m:r>
                        </m:den>
                      </m:f>
                      <m:r>
                        <m:rPr>
                          <m:nor/>
                        </m:rPr>
                        <a:rPr lang="de-AT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=  </m:t>
                      </m:r>
                      <m:f>
                        <m:fPr>
                          <m:ctrlPr>
                            <a:rPr lang="de-A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b</m:t>
                          </m:r>
                        </m:den>
                      </m:f>
                      <m:r>
                        <m:rPr>
                          <m:nor/>
                        </m:rPr>
                        <a:rPr lang="de-AT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+</m:t>
                      </m:r>
                      <m:r>
                        <a:rPr lang="de-AT" sz="3600" b="0" i="1" smtClean="0">
                          <a:latin typeface="Cambria Math" panose="02040503050406030204" pitchFamily="18" charset="0"/>
                          <a:ea typeface="123Marker" panose="02000603000000000000" pitchFamily="2" charset="0"/>
                        </a:rPr>
                        <m:t>  </m:t>
                      </m:r>
                      <m:f>
                        <m:fPr>
                          <m:ctrlPr>
                            <a:rPr lang="de-A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de-AT" sz="3600" dirty="0">
                  <a:latin typeface="123Marker" panose="02000603000000000000" pitchFamily="2" charset="0"/>
                  <a:ea typeface="123Marker" panose="02000603000000000000" pitchFamily="2" charset="0"/>
                </a:endParaRPr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5283802E-0205-49B2-8A2F-8B43C4CCB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5" y="1368750"/>
                <a:ext cx="3551275" cy="1161152"/>
              </a:xfrm>
              <a:prstGeom prst="rect">
                <a:avLst/>
              </a:prstGeom>
              <a:blipFill>
                <a:blip r:embed="rId2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532DCCB5-80AE-4A89-B86F-DAEFB4CE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Zusammenhänge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489570B-5008-41D6-9947-5F5E6A405F43}"/>
                  </a:ext>
                </a:extLst>
              </p:cNvPr>
              <p:cNvSpPr txBox="1"/>
              <p:nvPr/>
            </p:nvSpPr>
            <p:spPr>
              <a:xfrm>
                <a:off x="793905" y="2976839"/>
                <a:ext cx="2541181" cy="1175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G</m:t>
                          </m:r>
                        </m:den>
                      </m:f>
                      <m:r>
                        <m:rPr>
                          <m:nor/>
                        </m:rPr>
                        <a:rPr lang="de-AT" sz="3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=  </m:t>
                      </m:r>
                      <m:f>
                        <m:fPr>
                          <m:ctrlPr>
                            <a:rPr lang="de-A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de-AT" sz="3600" dirty="0">
                  <a:latin typeface="123Marker" panose="02000603000000000000" pitchFamily="2" charset="0"/>
                  <a:ea typeface="123Marker" panose="02000603000000000000" pitchFamily="2" charset="0"/>
                </a:endParaRPr>
              </a:p>
            </p:txBody>
          </p:sp>
        </mc:Choice>
        <mc:Fallback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489570B-5008-41D6-9947-5F5E6A405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5" y="2976839"/>
                <a:ext cx="2541181" cy="1175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4CCAAD53-93B4-4C4C-9156-58CD957AF7EE}"/>
              </a:ext>
            </a:extLst>
          </p:cNvPr>
          <p:cNvSpPr txBox="1"/>
          <p:nvPr/>
        </p:nvSpPr>
        <p:spPr>
          <a:xfrm>
            <a:off x="4572000" y="1368750"/>
            <a:ext cx="38347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4863" algn="l"/>
              </a:tabLst>
            </a:pPr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f …	Brennweite</a:t>
            </a:r>
          </a:p>
          <a:p>
            <a:pPr>
              <a:tabLst>
                <a:tab pos="804863" algn="l"/>
              </a:tabLst>
            </a:pPr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b …	Bildweite</a:t>
            </a:r>
          </a:p>
          <a:p>
            <a:pPr>
              <a:tabLst>
                <a:tab pos="804863" algn="l"/>
              </a:tabLst>
            </a:pPr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g …	Gegenstandsweite</a:t>
            </a:r>
          </a:p>
          <a:p>
            <a:pPr>
              <a:tabLst>
                <a:tab pos="804863" algn="l"/>
              </a:tabLst>
            </a:pPr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B …	Bildgröße</a:t>
            </a:r>
          </a:p>
          <a:p>
            <a:pPr>
              <a:tabLst>
                <a:tab pos="804863" algn="l"/>
              </a:tabLst>
            </a:pPr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G …	Gegenstandsgröße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2C47515-CEE4-4A84-A515-888718F7E80D}"/>
                  </a:ext>
                </a:extLst>
              </p:cNvPr>
              <p:cNvSpPr txBox="1"/>
              <p:nvPr/>
            </p:nvSpPr>
            <p:spPr>
              <a:xfrm>
                <a:off x="793905" y="4786168"/>
                <a:ext cx="6165555" cy="1076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Abbildungsma</m:t>
                      </m:r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ß</m:t>
                      </m:r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stab</m:t>
                      </m:r>
                      <m:r>
                        <m:rPr>
                          <m:nor/>
                        </m:rPr>
                        <a:rPr lang="de-AT" sz="3600" b="0" i="0" smtClean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de-AT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AT" sz="3600" b="0" i="0" smtClean="0">
                              <a:latin typeface="123Marker" panose="02000603000000000000" pitchFamily="2" charset="0"/>
                              <a:ea typeface="123Marker" panose="02000603000000000000" pitchFamily="2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de-AT" sz="3600" dirty="0">
                  <a:latin typeface="123Marker" panose="02000603000000000000" pitchFamily="2" charset="0"/>
                  <a:ea typeface="123Marker" panose="02000603000000000000" pitchFamily="2" charset="0"/>
                </a:endParaRPr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2C47515-CEE4-4A84-A515-888718F7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05" y="4786168"/>
                <a:ext cx="6165555" cy="1076320"/>
              </a:xfrm>
              <a:prstGeom prst="rect">
                <a:avLst/>
              </a:prstGeom>
              <a:blipFill>
                <a:blip r:embed="rId4"/>
                <a:stretch>
                  <a:fillRect l="-9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5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34604-94FD-481F-893E-D1A1910F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Bildeigenschaften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4313999-CA34-426C-A1AE-4BBDE9F39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38644"/>
              </p:ext>
            </p:extLst>
          </p:nvPr>
        </p:nvGraphicFramePr>
        <p:xfrm>
          <a:off x="628650" y="1374964"/>
          <a:ext cx="7766204" cy="457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102">
                  <a:extLst>
                    <a:ext uri="{9D8B030D-6E8A-4147-A177-3AD203B41FA5}">
                      <a16:colId xmlns:a16="http://schemas.microsoft.com/office/drawing/2014/main" val="2838339411"/>
                    </a:ext>
                  </a:extLst>
                </a:gridCol>
                <a:gridCol w="3883102">
                  <a:extLst>
                    <a:ext uri="{9D8B030D-6E8A-4147-A177-3AD203B41FA5}">
                      <a16:colId xmlns:a16="http://schemas.microsoft.com/office/drawing/2014/main" val="1557564155"/>
                    </a:ext>
                  </a:extLst>
                </a:gridCol>
              </a:tblGrid>
              <a:tr h="762357">
                <a:tc>
                  <a:txBody>
                    <a:bodyPr/>
                    <a:lstStyle/>
                    <a:p>
                      <a:r>
                        <a:rPr lang="de-AT" sz="3200" b="0" dirty="0">
                          <a:latin typeface="20 CENTS MARKER" panose="02000806000000020004" pitchFamily="2" charset="0"/>
                        </a:rPr>
                        <a:t>Gegenstandsweite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3200" b="0" dirty="0">
                          <a:latin typeface="20 CENTS MARKER" panose="02000806000000020004" pitchFamily="2" charset="0"/>
                        </a:rPr>
                        <a:t>Bildeigenschaften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84"/>
                  </a:ext>
                </a:extLst>
              </a:tr>
              <a:tr h="762357">
                <a:tc>
                  <a:txBody>
                    <a:bodyPr/>
                    <a:lstStyle/>
                    <a:p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g &lt;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virtuell, aufrecht, seitenrichtig, vergrößert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95032"/>
                  </a:ext>
                </a:extLst>
              </a:tr>
              <a:tr h="76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g = f</a:t>
                      </a:r>
                    </a:p>
                    <a:p>
                      <a:endParaRPr lang="de-AT" sz="2000" dirty="0"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kein scharfes Bild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35558"/>
                  </a:ext>
                </a:extLst>
              </a:tr>
              <a:tr h="76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f &lt; g &lt; 2f</a:t>
                      </a:r>
                    </a:p>
                    <a:p>
                      <a:endParaRPr lang="de-AT" sz="2000" dirty="0"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reell, umgekehrt, seitenvertauscht, vergrößert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57243"/>
                  </a:ext>
                </a:extLst>
              </a:tr>
              <a:tr h="76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g = 2f</a:t>
                      </a:r>
                    </a:p>
                    <a:p>
                      <a:endParaRPr lang="de-AT" sz="2000" dirty="0"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reell, umgekehrt, seitenvertauscht, gleich groß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13837"/>
                  </a:ext>
                </a:extLst>
              </a:tr>
              <a:tr h="76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g &gt; 2f</a:t>
                      </a:r>
                    </a:p>
                    <a:p>
                      <a:endParaRPr lang="de-AT" sz="2000" dirty="0"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reell, umgekehrt, seitenvertauscht, verkleinert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87041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ECF82CDB-FFDC-49AC-B42A-518BDB2E6AAB}"/>
              </a:ext>
            </a:extLst>
          </p:cNvPr>
          <p:cNvSpPr txBox="1"/>
          <p:nvPr/>
        </p:nvSpPr>
        <p:spPr>
          <a:xfrm>
            <a:off x="628650" y="6159206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15963" algn="l"/>
                <a:tab pos="981075" algn="l"/>
              </a:tabLst>
            </a:pPr>
            <a:r>
              <a:rPr lang="de-AT" sz="1600" dirty="0">
                <a:latin typeface="123Marker" panose="02000603000000000000" pitchFamily="2" charset="0"/>
                <a:ea typeface="123Marker" panose="02000603000000000000" pitchFamily="2" charset="0"/>
              </a:rPr>
              <a:t>reell	…	wirklich</a:t>
            </a:r>
          </a:p>
          <a:p>
            <a:pPr>
              <a:tabLst>
                <a:tab pos="715963" algn="l"/>
                <a:tab pos="981075" algn="l"/>
              </a:tabLst>
            </a:pPr>
            <a:r>
              <a:rPr lang="de-AT" sz="1600" dirty="0">
                <a:latin typeface="123Marker" panose="02000603000000000000" pitchFamily="2" charset="0"/>
                <a:ea typeface="123Marker" panose="02000603000000000000" pitchFamily="2" charset="0"/>
              </a:rPr>
              <a:t>virtuell	…	scheinbar</a:t>
            </a:r>
          </a:p>
        </p:txBody>
      </p:sp>
    </p:spTree>
    <p:extLst>
      <p:ext uri="{BB962C8B-B14F-4D97-AF65-F5344CB8AC3E}">
        <p14:creationId xmlns:p14="http://schemas.microsoft.com/office/powerpoint/2010/main" val="389703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1B0F6B-C244-480B-913B-52601531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E0F45-159A-4A00-A141-D2C3AE3C6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Lupe (Vergrößerungsglas)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Brille (gegen Weitsichtigkeit)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Objektive (Fotografie)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Fernrohr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Mikroskop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Projektoren</a:t>
            </a:r>
          </a:p>
          <a:p>
            <a:endParaRPr lang="de-AT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Grafik 5" descr="Ein Bild, das Spiegel, Handspiegel, Ding enthält.&#10;&#10;Mit sehr hoher Zuverlässigkeit generierte Beschreibung">
            <a:extLst>
              <a:ext uri="{FF2B5EF4-FFF2-40B4-BE49-F238E27FC236}">
                <a16:creationId xmlns:a16="http://schemas.microsoft.com/office/drawing/2014/main" id="{44FF3739-2481-4874-B68B-663929F63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5557"/>
            <a:ext cx="1741343" cy="1922443"/>
          </a:xfrm>
          <a:prstGeom prst="rect">
            <a:avLst/>
          </a:prstGeom>
        </p:spPr>
      </p:pic>
      <p:pic>
        <p:nvPicPr>
          <p:cNvPr id="8" name="Grafik 7" descr="Ein Bild, das Kuchen, Tisch, sitzend, drinnen enthält.&#10;&#10;Mit hoher Zuverlässigkeit generierte Beschreibung">
            <a:extLst>
              <a:ext uri="{FF2B5EF4-FFF2-40B4-BE49-F238E27FC236}">
                <a16:creationId xmlns:a16="http://schemas.microsoft.com/office/drawing/2014/main" id="{C5940EA0-DD8E-48C1-A7FD-09129FF60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7" y="3521586"/>
            <a:ext cx="1799665" cy="3292912"/>
          </a:xfrm>
          <a:prstGeom prst="rect">
            <a:avLst/>
          </a:prstGeom>
        </p:spPr>
      </p:pic>
      <p:pic>
        <p:nvPicPr>
          <p:cNvPr id="10" name="Grafik 9" descr="Ein Bild, das Zubehör, Brille, Sonnenbrille enthält.&#10;&#10;Mit hoher Zuverlässigkeit generierte Beschreibung">
            <a:extLst>
              <a:ext uri="{FF2B5EF4-FFF2-40B4-BE49-F238E27FC236}">
                <a16:creationId xmlns:a16="http://schemas.microsoft.com/office/drawing/2014/main" id="{EC6E0B4B-F59D-42C9-A0B0-018728B46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43" y="5535478"/>
            <a:ext cx="1683734" cy="1279020"/>
          </a:xfrm>
          <a:prstGeom prst="rect">
            <a:avLst/>
          </a:prstGeom>
        </p:spPr>
      </p:pic>
      <p:pic>
        <p:nvPicPr>
          <p:cNvPr id="12" name="Grafik 11" descr="Ein Bild, das Ding, Objekt enthält.&#10;&#10;Mit hoher Zuverlässigkeit generierte Beschreibung">
            <a:extLst>
              <a:ext uri="{FF2B5EF4-FFF2-40B4-BE49-F238E27FC236}">
                <a16:creationId xmlns:a16="http://schemas.microsoft.com/office/drawing/2014/main" id="{59748A66-43C8-4A04-81D0-7CC9A6317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3" y="353073"/>
            <a:ext cx="4097316" cy="650492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5F60435-95C6-4ABC-A508-556A178716BB}"/>
              </a:ext>
            </a:extLst>
          </p:cNvPr>
          <p:cNvSpPr txBox="1"/>
          <p:nvPr/>
        </p:nvSpPr>
        <p:spPr>
          <a:xfrm rot="16200000">
            <a:off x="7995867" y="5298534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123Marker" panose="02000603000000000000" pitchFamily="2" charset="0"/>
                <a:ea typeface="123Marker" panose="02000603000000000000" pitchFamily="2" charset="0"/>
              </a:rPr>
              <a:t>Fotos: lizenziert von </a:t>
            </a:r>
            <a:r>
              <a:rPr lang="de-AT" sz="800" dirty="0" err="1">
                <a:latin typeface="123Marker" panose="02000603000000000000" pitchFamily="2" charset="0"/>
                <a:ea typeface="123Marker" panose="02000603000000000000" pitchFamily="2" charset="0"/>
              </a:rPr>
              <a:t>Hemera</a:t>
            </a:r>
            <a:r>
              <a:rPr lang="de-AT" sz="800" dirty="0">
                <a:latin typeface="123Marker" panose="02000603000000000000" pitchFamily="2" charset="0"/>
                <a:ea typeface="123Marker" panose="02000603000000000000" pitchFamily="2" charset="0"/>
              </a:rPr>
              <a:t>; bearbeitet</a:t>
            </a:r>
          </a:p>
        </p:txBody>
      </p:sp>
    </p:spTree>
    <p:extLst>
      <p:ext uri="{BB962C8B-B14F-4D97-AF65-F5344CB8AC3E}">
        <p14:creationId xmlns:p14="http://schemas.microsoft.com/office/powerpoint/2010/main" val="11945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F4A4E-1174-4A1D-9EC6-22AF55AD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Arten von Sammellinsen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9C39E-6A59-47B1-AF77-F68636CC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Bezeichnung: Konvexlinse oder Sammellinse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Gemeinsamkeiten: Die Mitte ist dicker als der Rand.</a:t>
            </a:r>
          </a:p>
          <a:p>
            <a:endParaRPr lang="de-AT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D5E847-6855-42BD-A1F2-AF92C8825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92" y="3200127"/>
            <a:ext cx="5716616" cy="2630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0931EAA-EBB8-4D25-972D-F18DD761E263}"/>
              </a:ext>
            </a:extLst>
          </p:cNvPr>
          <p:cNvSpPr txBox="1"/>
          <p:nvPr/>
        </p:nvSpPr>
        <p:spPr>
          <a:xfrm>
            <a:off x="3855297" y="5830713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bikonvex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02DF3C-9C27-4598-B9E4-CA74FCB57902}"/>
              </a:ext>
            </a:extLst>
          </p:cNvPr>
          <p:cNvSpPr txBox="1"/>
          <p:nvPr/>
        </p:nvSpPr>
        <p:spPr>
          <a:xfrm>
            <a:off x="1010296" y="5830713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konkavkonvex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EFD2BBE-C332-47DD-8DAA-643C61424E4D}"/>
              </a:ext>
            </a:extLst>
          </p:cNvPr>
          <p:cNvSpPr txBox="1"/>
          <p:nvPr/>
        </p:nvSpPr>
        <p:spPr>
          <a:xfrm>
            <a:off x="5658669" y="5830713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plankonvex</a:t>
            </a:r>
          </a:p>
        </p:txBody>
      </p:sp>
    </p:spTree>
    <p:extLst>
      <p:ext uri="{BB962C8B-B14F-4D97-AF65-F5344CB8AC3E}">
        <p14:creationId xmlns:p14="http://schemas.microsoft.com/office/powerpoint/2010/main" val="86176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0201037-BD58-4D80-BF2E-DEC9F1B7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Sammellinse - Eigenschaften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A45DAC2-D415-402A-BB3D-A419A0C9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Brennweite hat positive Werte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Parallel einfallende Lichtstrahlen werden im Brennpunkt gesammelt</a:t>
            </a:r>
          </a:p>
        </p:txBody>
      </p:sp>
      <p:pic>
        <p:nvPicPr>
          <p:cNvPr id="10" name="Grafik 9" descr="Ein Bild, das Laser enthält.&#10;&#10;Mit hoher Zuverlässigkeit generierte Beschreibung">
            <a:extLst>
              <a:ext uri="{FF2B5EF4-FFF2-40B4-BE49-F238E27FC236}">
                <a16:creationId xmlns:a16="http://schemas.microsoft.com/office/drawing/2014/main" id="{941D00A5-BBD1-4F85-AF27-93C4210AC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63" y="2974554"/>
            <a:ext cx="4815473" cy="388344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D8F37C5-7C60-4969-8121-FEBFF3047A01}"/>
              </a:ext>
            </a:extLst>
          </p:cNvPr>
          <p:cNvSpPr txBox="1"/>
          <p:nvPr/>
        </p:nvSpPr>
        <p:spPr>
          <a:xfrm>
            <a:off x="6243308" y="443257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123Marker" panose="02000603000000000000" pitchFamily="2" charset="0"/>
                <a:ea typeface="123Marker" panose="02000603000000000000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4436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D673E0-7098-4FA0-8B62-8703CD7A5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56" y="2184025"/>
            <a:ext cx="270286" cy="13360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31CEA55-A423-42FB-9D2E-E1C38E38A2C2}"/>
              </a:ext>
            </a:extLst>
          </p:cNvPr>
          <p:cNvSpPr txBox="1"/>
          <p:nvPr/>
        </p:nvSpPr>
        <p:spPr>
          <a:xfrm>
            <a:off x="97555" y="1591575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Gegenstand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F980A2-F964-4B48-BFE7-B6A7D2F05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94678" y="5070514"/>
            <a:ext cx="1079311" cy="99833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BADEEB-BC6D-4725-85C1-E15B03FA8BF2}"/>
              </a:ext>
            </a:extLst>
          </p:cNvPr>
          <p:cNvSpPr txBox="1"/>
          <p:nvPr/>
        </p:nvSpPr>
        <p:spPr>
          <a:xfrm>
            <a:off x="1072414" y="6068851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Sammellinse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962E0F5-A8A4-4ECC-A383-796582445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8335">
            <a:off x="5977634" y="4011440"/>
            <a:ext cx="1145869" cy="12214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E762313-1882-471A-B401-CD1825721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690283" y="3821912"/>
            <a:ext cx="865162" cy="800254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349782" y="4663631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Brennpunkt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0D2A937-AFC9-45D3-9451-EBDE1FF81DD5}"/>
              </a:ext>
            </a:extLst>
          </p:cNvPr>
          <p:cNvSpPr txBox="1"/>
          <p:nvPr/>
        </p:nvSpPr>
        <p:spPr>
          <a:xfrm>
            <a:off x="5814092" y="5444554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Brennpunkt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9AD53DD-A436-440F-AAB5-3CF363F88796}"/>
              </a:ext>
            </a:extLst>
          </p:cNvPr>
          <p:cNvSpPr txBox="1"/>
          <p:nvPr/>
        </p:nvSpPr>
        <p:spPr>
          <a:xfrm>
            <a:off x="6479515" y="1808261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optische Achse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A87D3217-5086-4363-9827-D30A0E732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09" y="1873206"/>
            <a:ext cx="939271" cy="845364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4" name="Titel 43">
            <a:extLst>
              <a:ext uri="{FF2B5EF4-FFF2-40B4-BE49-F238E27FC236}">
                <a16:creationId xmlns:a16="http://schemas.microsoft.com/office/drawing/2014/main" id="{6E782E82-35F1-44C7-81F4-AF4E8BDB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Ausgangssituation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30A1152-D54C-4C4C-AADB-9831E18BC6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CD13B388-06C6-4D96-BCFE-24C8352BF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31CEA55-A423-42FB-9D2E-E1C38E38A2C2}"/>
              </a:ext>
            </a:extLst>
          </p:cNvPr>
          <p:cNvSpPr txBox="1"/>
          <p:nvPr/>
        </p:nvSpPr>
        <p:spPr>
          <a:xfrm>
            <a:off x="966661" y="4450463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Gegenstand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2757186" y="232035"/>
            <a:ext cx="532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Lichtstrahlen in alle Richtungen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667352-0E49-4439-9DAD-DEA61A969522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2"/>
            <a:ext cx="1800000" cy="36000"/>
          </a:xfrm>
          <a:prstGeom prst="rect">
            <a:avLst/>
          </a:prstGeom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55D3E75-9B69-4559-AC81-37D76BFB89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1197">
            <a:off x="1490333" y="2933620"/>
            <a:ext cx="270286" cy="161121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8C7B34A-06B3-4098-9F57-0EE4FFC87E1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848844" y="2541901"/>
            <a:ext cx="1800000" cy="36000"/>
          </a:xfrm>
          <a:prstGeom prst="rect">
            <a:avLst/>
          </a:prstGeom>
          <a:ln>
            <a:noFill/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689CB7A-E62F-47A2-9063-27B6E6DF2E38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0">
            <a:off x="845609" y="1577536"/>
            <a:ext cx="1800000" cy="36000"/>
          </a:xfrm>
          <a:prstGeom prst="rect">
            <a:avLst/>
          </a:prstGeom>
          <a:ln>
            <a:noFill/>
          </a:ln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2341FB1-0993-407B-B54A-AE50C59F7DE5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706310" y="1377888"/>
            <a:ext cx="1800000" cy="36000"/>
          </a:xfrm>
          <a:prstGeom prst="rect">
            <a:avLst/>
          </a:prstGeom>
          <a:ln>
            <a:noFill/>
          </a:ln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5F929C9-E356-41B6-9AEE-55544EC61C6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4661" y="1055091"/>
            <a:ext cx="1800000" cy="36000"/>
          </a:xfrm>
          <a:prstGeom prst="rect">
            <a:avLst/>
          </a:prstGeom>
          <a:ln>
            <a:noFill/>
          </a:ln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17E1708-A101-48D8-B14B-D44CCAAAE643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1380">
            <a:off x="521283" y="1094328"/>
            <a:ext cx="1800000" cy="36000"/>
          </a:xfrm>
          <a:prstGeom prst="rect">
            <a:avLst/>
          </a:prstGeom>
          <a:ln>
            <a:noFill/>
          </a:ln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45717B9-BD87-4542-8B3C-1A99BD5EEDCA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285892" y="1872386"/>
            <a:ext cx="720000" cy="36000"/>
          </a:xfrm>
          <a:prstGeom prst="rect">
            <a:avLst/>
          </a:prstGeom>
          <a:ln>
            <a:noFill/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F5CF2A2-33B4-4B4F-8D3B-A61A5EB5A54C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019">
            <a:off x="240462" y="2194916"/>
            <a:ext cx="720000" cy="36000"/>
          </a:xfrm>
          <a:prstGeom prst="rect">
            <a:avLst/>
          </a:prstGeom>
          <a:ln>
            <a:noFill/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B201405-12FB-432E-8035-477DA8A9783F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9017">
            <a:off x="416079" y="1704909"/>
            <a:ext cx="720000" cy="36000"/>
          </a:xfrm>
          <a:prstGeom prst="rect">
            <a:avLst/>
          </a:prstGeom>
          <a:ln>
            <a:noFill/>
          </a:ln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5E34F6C-D5AD-49A5-98F8-90245F7937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9136">
            <a:off x="2860475" y="61037"/>
            <a:ext cx="270286" cy="1611212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4045B97-C478-4EC8-ACB0-BFF442F7000E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8530">
            <a:off x="416078" y="2368728"/>
            <a:ext cx="720000" cy="36000"/>
          </a:xfrm>
          <a:prstGeom prst="rect">
            <a:avLst/>
          </a:prstGeom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73A6C8D-1114-4DF7-8455-63FB81BC7A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4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924A2-CAC4-4DC0-BF85-F6257A9F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Konstruktion des Bildes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B423BE-213B-4300-8007-5A5ADAB0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Vom Gegenstand gehen in alle Richtungen Lichtstrahlen aus.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Betrachtet werden 3 besondere Strahlen</a:t>
            </a:r>
          </a:p>
          <a:p>
            <a:pPr lvl="1"/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Parallelstrahl</a:t>
            </a:r>
          </a:p>
          <a:p>
            <a:pPr lvl="1"/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Mittelpunktstrahl</a:t>
            </a:r>
          </a:p>
          <a:p>
            <a:pPr lvl="1"/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Brennpunktstrahl</a:t>
            </a:r>
          </a:p>
          <a:p>
            <a:r>
              <a:rPr lang="de-AT" dirty="0">
                <a:latin typeface="123Marker" panose="02000603000000000000" pitchFamily="2" charset="0"/>
                <a:ea typeface="123Marker" panose="02000603000000000000" pitchFamily="2" charset="0"/>
              </a:rPr>
              <a:t>Zwei Strahlen reichen zur Konstruktion des Bildes aus.</a:t>
            </a:r>
          </a:p>
        </p:txBody>
      </p:sp>
    </p:spTree>
    <p:extLst>
      <p:ext uri="{BB962C8B-B14F-4D97-AF65-F5344CB8AC3E}">
        <p14:creationId xmlns:p14="http://schemas.microsoft.com/office/powerpoint/2010/main" val="70946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97555" y="4476092"/>
            <a:ext cx="4314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Parallelstrahl</a:t>
            </a:r>
            <a:b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</a:br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vom Gegenstand parallel </a:t>
            </a:r>
            <a:b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</a:br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zur </a:t>
            </a:r>
            <a:r>
              <a:rPr lang="de-AT" sz="2400" dirty="0" err="1">
                <a:solidFill>
                  <a:srgbClr val="FF0000"/>
                </a:solidFill>
                <a:latin typeface="20 CENTS MARKER" panose="02000806000000020004" pitchFamily="2" charset="0"/>
              </a:rPr>
              <a:t>opt</a:t>
            </a:r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. Achse bis zur </a:t>
            </a:r>
            <a:b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</a:br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Linse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B9AD8E3-DDC0-4B21-B2F0-E3765F0200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55D3E75-9B69-4559-AC81-37D76BFB8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161">
            <a:off x="1833697" y="2121559"/>
            <a:ext cx="270286" cy="23377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8EC05E-F6F4-4331-A134-2E4218044924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AE628B2-836F-4922-8BF2-DAF9AF217D76}"/>
              </a:ext>
            </a:extLst>
          </p:cNvPr>
          <p:cNvSpPr txBox="1"/>
          <p:nvPr/>
        </p:nvSpPr>
        <p:spPr>
          <a:xfrm>
            <a:off x="5785517" y="360878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1a) Parallelstrahl</a:t>
            </a:r>
          </a:p>
        </p:txBody>
      </p:sp>
    </p:spTree>
    <p:extLst>
      <p:ext uri="{BB962C8B-B14F-4D97-AF65-F5344CB8AC3E}">
        <p14:creationId xmlns:p14="http://schemas.microsoft.com/office/powerpoint/2010/main" val="291967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5278118" y="5434065"/>
            <a:ext cx="342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Brennpunktstrahl</a:t>
            </a:r>
          </a:p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Vom Schnittpunkt durch den Brennpunkt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9379639-68B6-45B0-AE30-0DA3FB68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441">
            <a:off x="6542135" y="4029118"/>
            <a:ext cx="270286" cy="13360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C95A01A-06D8-4563-BEA4-A81DCF206C5E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719D7D-77D8-4638-B58F-9B150E77603C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3849508" y="3758538"/>
            <a:ext cx="5760000" cy="72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588AA92-C121-4835-A24B-93D356B8DD13}"/>
              </a:ext>
            </a:extLst>
          </p:cNvPr>
          <p:cNvSpPr txBox="1"/>
          <p:nvPr/>
        </p:nvSpPr>
        <p:spPr>
          <a:xfrm>
            <a:off x="5785517" y="360878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1a) Parallelstrahl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E548CE5-94DE-4581-B0B4-71CAE2A9A9B0}"/>
              </a:ext>
            </a:extLst>
          </p:cNvPr>
          <p:cNvSpPr txBox="1"/>
          <p:nvPr/>
        </p:nvSpPr>
        <p:spPr>
          <a:xfrm>
            <a:off x="5785517" y="731716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1b) weiter durch F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B1AE30B-578F-4DE6-9832-FB066410CD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ng, Waffe enthält.&#10;&#10;Mit hoher Zuverlässigkeit generierte Beschreibung">
            <a:extLst>
              <a:ext uri="{FF2B5EF4-FFF2-40B4-BE49-F238E27FC236}">
                <a16:creationId xmlns:a16="http://schemas.microsoft.com/office/drawing/2014/main" id="{9970E3B9-1B6A-4C9E-8EA8-7A557634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" y="573820"/>
            <a:ext cx="8290198" cy="606289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42B61A1-21F6-4140-A53C-2CEFBE31A457}"/>
              </a:ext>
            </a:extLst>
          </p:cNvPr>
          <p:cNvSpPr/>
          <p:nvPr/>
        </p:nvSpPr>
        <p:spPr>
          <a:xfrm>
            <a:off x="2555445" y="3555693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00C80-27A0-42A5-9D5A-556555F73CA6}"/>
              </a:ext>
            </a:extLst>
          </p:cNvPr>
          <p:cNvSpPr/>
          <p:nvPr/>
        </p:nvSpPr>
        <p:spPr>
          <a:xfrm>
            <a:off x="6451419" y="3555692"/>
            <a:ext cx="99151" cy="9915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B4DA87-3043-4776-A014-47C7B8F4CAE0}"/>
              </a:ext>
            </a:extLst>
          </p:cNvPr>
          <p:cNvSpPr txBox="1"/>
          <p:nvPr/>
        </p:nvSpPr>
        <p:spPr>
          <a:xfrm>
            <a:off x="768913" y="4755542"/>
            <a:ext cx="3427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Mittelpunktstrahl</a:t>
            </a:r>
          </a:p>
          <a:p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Vom Gegenstand durch den Mittelpunkt</a:t>
            </a:r>
            <a:b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</a:br>
            <a:r>
              <a:rPr lang="de-AT" sz="2400" dirty="0">
                <a:solidFill>
                  <a:srgbClr val="FF0000"/>
                </a:solidFill>
                <a:latin typeface="20 CENTS MARKER" panose="02000806000000020004" pitchFamily="2" charset="0"/>
              </a:rPr>
              <a:t>der Linse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093BF6E-28FE-4305-8436-95A721F80FBD}"/>
              </a:ext>
            </a:extLst>
          </p:cNvPr>
          <p:cNvSpPr txBox="1"/>
          <p:nvPr/>
        </p:nvSpPr>
        <p:spPr>
          <a:xfrm>
            <a:off x="2433265" y="3213911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8B2520E-1463-4BB7-9C60-A97B89F19A38}"/>
              </a:ext>
            </a:extLst>
          </p:cNvPr>
          <p:cNvSpPr txBox="1"/>
          <p:nvPr/>
        </p:nvSpPr>
        <p:spPr>
          <a:xfrm>
            <a:off x="6341382" y="3179924"/>
            <a:ext cx="4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20 CENTS MARKER" panose="02000806000000020004" pitchFamily="2" charset="0"/>
              </a:rPr>
              <a:t>F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9379639-68B6-45B0-AE30-0DA3FB68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441">
            <a:off x="2842502" y="3035581"/>
            <a:ext cx="270286" cy="176583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E8C8FA3-1DFD-441C-A685-45ECD02F114B}"/>
              </a:ext>
            </a:extLst>
          </p:cNvPr>
          <p:cNvSpPr txBox="1"/>
          <p:nvPr/>
        </p:nvSpPr>
        <p:spPr>
          <a:xfrm>
            <a:off x="5785517" y="1094919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2"/>
                </a:solidFill>
                <a:latin typeface="20 CENTS MARKER" panose="02000806000000020004" pitchFamily="2" charset="0"/>
              </a:rPr>
              <a:t>2)  Mittelpunktstrahl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3B72224-93F5-4952-A48D-8D1DDA30AF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144034" y="3683720"/>
            <a:ext cx="9360000" cy="6143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6B5080F-F531-4A29-897D-38139F713283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" y="2059071"/>
            <a:ext cx="3600000" cy="72000"/>
          </a:xfrm>
          <a:prstGeom prst="rect">
            <a:avLst/>
          </a:prstGeom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487C4F4-DC1F-4415-8440-F6E93CBFCB91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3849508" y="3758538"/>
            <a:ext cx="5760000" cy="72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25B006D-4A72-48D5-B697-5B58EDD32D8A}"/>
              </a:ext>
            </a:extLst>
          </p:cNvPr>
          <p:cNvSpPr txBox="1"/>
          <p:nvPr/>
        </p:nvSpPr>
        <p:spPr>
          <a:xfrm>
            <a:off x="5785517" y="360878"/>
            <a:ext cx="254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1a) Parallelstrahl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61C72A3-8E08-4B5E-9740-43F6D8AAC5B0}"/>
              </a:ext>
            </a:extLst>
          </p:cNvPr>
          <p:cNvSpPr txBox="1"/>
          <p:nvPr/>
        </p:nvSpPr>
        <p:spPr>
          <a:xfrm>
            <a:off x="5785517" y="731716"/>
            <a:ext cx="32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1"/>
                </a:solidFill>
                <a:latin typeface="20 CENTS MARKER" panose="02000806000000020004" pitchFamily="2" charset="0"/>
              </a:rPr>
              <a:t>1b) weiter durch F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113085F-BA9A-4F97-ABF1-02CED83D1EB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6" y="2085975"/>
            <a:ext cx="215754" cy="1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433</Words>
  <Application>Microsoft Office PowerPoint</Application>
  <PresentationFormat>Bildschirmpräsentation (4:3)</PresentationFormat>
  <Paragraphs>137</Paragraphs>
  <Slides>16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20 CENTS MARKER</vt:lpstr>
      <vt:lpstr>Cambria Math</vt:lpstr>
      <vt:lpstr>Arial</vt:lpstr>
      <vt:lpstr>Calibri</vt:lpstr>
      <vt:lpstr>123Marker</vt:lpstr>
      <vt:lpstr>Office</vt:lpstr>
      <vt:lpstr>Konvexlinsen (Sammellinsen)</vt:lpstr>
      <vt:lpstr>Arten von Sammellinsen</vt:lpstr>
      <vt:lpstr>Sammellinse - Eigenschaften</vt:lpstr>
      <vt:lpstr>Ausgangssituation</vt:lpstr>
      <vt:lpstr>PowerPoint-Präsentation</vt:lpstr>
      <vt:lpstr>Konstruktion des Bildes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Zusammenhänge</vt:lpstr>
      <vt:lpstr>Bildeigenschaften</vt:lpstr>
      <vt:lpstr>Anwendung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f-5</dc:creator>
  <cp:lastModifiedBy>f-5</cp:lastModifiedBy>
  <cp:revision>37</cp:revision>
  <dcterms:created xsi:type="dcterms:W3CDTF">2017-06-15T16:40:42Z</dcterms:created>
  <dcterms:modified xsi:type="dcterms:W3CDTF">2017-06-16T21:18:45Z</dcterms:modified>
</cp:coreProperties>
</file>