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2" r:id="rId16"/>
    <p:sldId id="270" r:id="rId17"/>
    <p:sldId id="271" r:id="rId18"/>
    <p:sldId id="278" r:id="rId19"/>
    <p:sldId id="279" r:id="rId20"/>
    <p:sldId id="273" r:id="rId21"/>
    <p:sldId id="274" r:id="rId22"/>
    <p:sldId id="275" r:id="rId23"/>
    <p:sldId id="276" r:id="rId24"/>
  </p:sldIdLst>
  <p:sldSz cx="9144000" cy="6858000" type="screen4x3"/>
  <p:notesSz cx="7099300" cy="10234613"/>
  <p:embeddedFontLst>
    <p:embeddedFont>
      <p:font typeface="Stone Handwriting" panose="02000506030000020003" pitchFamily="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123Marker" panose="02000603000000000000" pitchFamily="2" charset="0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92658" autoAdjust="0"/>
  </p:normalViewPr>
  <p:slideViewPr>
    <p:cSldViewPr snapToGrid="0" showGuides="1">
      <p:cViewPr varScale="1">
        <p:scale>
          <a:sx n="81" d="100"/>
          <a:sy n="81" d="100"/>
        </p:scale>
        <p:origin x="6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9ADCD19-0C66-4351-8E14-467C516D0E2B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B564218-9617-400C-9278-4D6B9EFFD7D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348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Illustrationen: © www.sciencepixel.com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181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526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29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342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55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6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21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7558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5037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0742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707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3445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0999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743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www.illustrationen.pro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533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32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7996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986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504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917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de-AT" dirty="0"/>
              <a:t>Illustrationen: © www.sciencepixel.com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64218-9617-400C-9278-4D6B9EFFD7D1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406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600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510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173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120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27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634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774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946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275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233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426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83B9BE8-FF95-4D6E-BA6E-82398F295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-3093"/>
          <a:stretch/>
        </p:blipFill>
        <p:spPr>
          <a:xfrm>
            <a:off x="0" y="0"/>
            <a:ext cx="942680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DD4A3-773E-427A-AF97-DD611D6C7C36}" type="datetimeFigureOut">
              <a:rPr lang="de-AT" smtClean="0"/>
              <a:t>27.06.2017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08712-3BCE-41CA-A1A7-D3A74B84A097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ED83EF-9234-4F68-B29C-385C52A88F6C}"/>
              </a:ext>
            </a:extLst>
          </p:cNvPr>
          <p:cNvSpPr txBox="1"/>
          <p:nvPr userDrawn="1"/>
        </p:nvSpPr>
        <p:spPr>
          <a:xfrm rot="16200000">
            <a:off x="8083132" y="5797133"/>
            <a:ext cx="19062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800" dirty="0">
                <a:latin typeface="123Marker" panose="02000603000000000000" pitchFamily="2" charset="0"/>
                <a:ea typeface="123Marker" panose="02000603000000000000" pitchFamily="2" charset="0"/>
              </a:rPr>
              <a:t>2017, www.leichter-unterrichten.com</a:t>
            </a:r>
          </a:p>
        </p:txBody>
      </p:sp>
    </p:spTree>
    <p:extLst>
      <p:ext uri="{BB962C8B-B14F-4D97-AF65-F5344CB8AC3E}">
        <p14:creationId xmlns:p14="http://schemas.microsoft.com/office/powerpoint/2010/main" val="346324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123Marker" panose="02000603000000000000" pitchFamily="2" charset="0"/>
          <a:ea typeface="123Marker" panose="02000603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tone Handwriting" panose="0200050603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tone Handwriting" panose="0200050603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tone Handwriting" panose="0200050603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tone Handwriting" panose="0200050603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Stone Handwriting" panose="0200050603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B5799-81B8-47A3-AB3B-E5601A7F3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7200" dirty="0"/>
              <a:t>Strukturisomerie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C46044-18FE-4C6A-882F-E366A56D3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AT" sz="4000" dirty="0"/>
              <a:t>(Konstitutionsisomerie)</a:t>
            </a:r>
          </a:p>
        </p:txBody>
      </p:sp>
      <p:pic>
        <p:nvPicPr>
          <p:cNvPr id="4" name="Grafik 3" descr="Ein Bild, das drinnen, Tisch, sitzend, oben enthält.&#10;&#10;Mit sehr hoher Zuverlässigkeit generierte Beschreibung">
            <a:extLst>
              <a:ext uri="{FF2B5EF4-FFF2-40B4-BE49-F238E27FC236}">
                <a16:creationId xmlns:a16="http://schemas.microsoft.com/office/drawing/2014/main" id="{FFD58407-A6C2-4E1D-998B-94ED419E3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00" y="4589624"/>
            <a:ext cx="2182103" cy="1972357"/>
          </a:xfrm>
          <a:prstGeom prst="rect">
            <a:avLst/>
          </a:prstGeom>
        </p:spPr>
      </p:pic>
      <p:pic>
        <p:nvPicPr>
          <p:cNvPr id="5" name="Grafik 4" descr="Ein Bild, das drinnen, Zubehör, oben, klein enthält.&#10;&#10;Mit sehr hoher Zuverlässigkeit generierte Beschreibung">
            <a:extLst>
              <a:ext uri="{FF2B5EF4-FFF2-40B4-BE49-F238E27FC236}">
                <a16:creationId xmlns:a16="http://schemas.microsoft.com/office/drawing/2014/main" id="{DC985B5E-4D6D-4C4A-AB3D-A8EA79310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" y="4756316"/>
            <a:ext cx="2629269" cy="16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0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784351C-FFF0-40A1-9033-D896D669B2A4}"/>
              </a:ext>
            </a:extLst>
          </p:cNvPr>
          <p:cNvSpPr/>
          <p:nvPr/>
        </p:nvSpPr>
        <p:spPr>
          <a:xfrm>
            <a:off x="2814926" y="4730948"/>
            <a:ext cx="1404534" cy="876638"/>
          </a:xfrm>
          <a:custGeom>
            <a:avLst/>
            <a:gdLst>
              <a:gd name="connsiteX0" fmla="*/ 33900 w 1003385"/>
              <a:gd name="connsiteY0" fmla="*/ 0 h 651537"/>
              <a:gd name="connsiteX1" fmla="*/ 22883 w 1003385"/>
              <a:gd name="connsiteY1" fmla="*/ 374574 h 651537"/>
              <a:gd name="connsiteX2" fmla="*/ 850 w 1003385"/>
              <a:gd name="connsiteY2" fmla="*/ 506776 h 651537"/>
              <a:gd name="connsiteX3" fmla="*/ 22883 w 1003385"/>
              <a:gd name="connsiteY3" fmla="*/ 627962 h 651537"/>
              <a:gd name="connsiteX4" fmla="*/ 397457 w 1003385"/>
              <a:gd name="connsiteY4" fmla="*/ 638979 h 651537"/>
              <a:gd name="connsiteX5" fmla="*/ 430507 w 1003385"/>
              <a:gd name="connsiteY5" fmla="*/ 649995 h 651537"/>
              <a:gd name="connsiteX6" fmla="*/ 1003385 w 1003385"/>
              <a:gd name="connsiteY6" fmla="*/ 649995 h 65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385" h="651537">
                <a:moveTo>
                  <a:pt x="33900" y="0"/>
                </a:moveTo>
                <a:cubicBezTo>
                  <a:pt x="30228" y="124858"/>
                  <a:pt x="31012" y="249927"/>
                  <a:pt x="22883" y="374574"/>
                </a:cubicBezTo>
                <a:cubicBezTo>
                  <a:pt x="19976" y="419154"/>
                  <a:pt x="850" y="506776"/>
                  <a:pt x="850" y="506776"/>
                </a:cubicBezTo>
                <a:cubicBezTo>
                  <a:pt x="8194" y="547171"/>
                  <a:pt x="-16068" y="614978"/>
                  <a:pt x="22883" y="627962"/>
                </a:cubicBezTo>
                <a:cubicBezTo>
                  <a:pt x="141385" y="667463"/>
                  <a:pt x="272727" y="632237"/>
                  <a:pt x="397457" y="638979"/>
                </a:cubicBezTo>
                <a:cubicBezTo>
                  <a:pt x="409053" y="639606"/>
                  <a:pt x="418896" y="649784"/>
                  <a:pt x="430507" y="649995"/>
                </a:cubicBezTo>
                <a:cubicBezTo>
                  <a:pt x="621435" y="653466"/>
                  <a:pt x="812426" y="649995"/>
                  <a:pt x="1003385" y="649995"/>
                </a:cubicBezTo>
              </a:path>
            </a:pathLst>
          </a:custGeom>
          <a:noFill/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EA339E2-D674-4CA9-A949-6DD8DBA5EA6A}"/>
              </a:ext>
            </a:extLst>
          </p:cNvPr>
          <p:cNvSpPr/>
          <p:nvPr/>
        </p:nvSpPr>
        <p:spPr>
          <a:xfrm>
            <a:off x="628650" y="3179200"/>
            <a:ext cx="3590810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39928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Beispiel: </a:t>
            </a:r>
            <a:br>
              <a:rPr lang="de-AT" dirty="0"/>
            </a:br>
            <a:r>
              <a:rPr lang="de-AT" dirty="0"/>
              <a:t>Schritt 1a - Längste Kette suchen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FDFDB9B-89A8-4968-8E84-3E4C91AF8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965580"/>
            <a:ext cx="4410601" cy="2416246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A38DA4A-FEA6-4C07-898A-5C2C03EC77D1}"/>
              </a:ext>
            </a:extLst>
          </p:cNvPr>
          <p:cNvSpPr txBox="1"/>
          <p:nvPr/>
        </p:nvSpPr>
        <p:spPr>
          <a:xfrm>
            <a:off x="5274076" y="2942870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Kette mit 7 C-Atomen</a:t>
            </a:r>
          </a:p>
        </p:txBody>
      </p:sp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FC822355-6E43-42A6-8882-BBE4BC98C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4381826"/>
            <a:ext cx="4410601" cy="241624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CE154EB-A793-46A4-B55A-43F79BFDA2E4}"/>
              </a:ext>
            </a:extLst>
          </p:cNvPr>
          <p:cNvSpPr txBox="1"/>
          <p:nvPr/>
        </p:nvSpPr>
        <p:spPr>
          <a:xfrm>
            <a:off x="5274076" y="5359116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Kette mit 4 C-Atomen</a:t>
            </a:r>
          </a:p>
        </p:txBody>
      </p:sp>
    </p:spTree>
    <p:extLst>
      <p:ext uri="{BB962C8B-B14F-4D97-AF65-F5344CB8AC3E}">
        <p14:creationId xmlns:p14="http://schemas.microsoft.com/office/powerpoint/2010/main" val="263021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57DFB5DD-C029-4EDC-AC6D-BAE50D084B43}"/>
              </a:ext>
            </a:extLst>
          </p:cNvPr>
          <p:cNvSpPr/>
          <p:nvPr/>
        </p:nvSpPr>
        <p:spPr>
          <a:xfrm flipV="1">
            <a:off x="628650" y="4762837"/>
            <a:ext cx="2290820" cy="877798"/>
          </a:xfrm>
          <a:custGeom>
            <a:avLst/>
            <a:gdLst>
              <a:gd name="connsiteX0" fmla="*/ 0 w 2258458"/>
              <a:gd name="connsiteY0" fmla="*/ 0 h 605928"/>
              <a:gd name="connsiteX1" fmla="*/ 881350 w 2258458"/>
              <a:gd name="connsiteY1" fmla="*/ 11017 h 605928"/>
              <a:gd name="connsiteX2" fmla="*/ 2115239 w 2258458"/>
              <a:gd name="connsiteY2" fmla="*/ 22034 h 605928"/>
              <a:gd name="connsiteX3" fmla="*/ 2148290 w 2258458"/>
              <a:gd name="connsiteY3" fmla="*/ 33050 h 605928"/>
              <a:gd name="connsiteX4" fmla="*/ 2236425 w 2258458"/>
              <a:gd name="connsiteY4" fmla="*/ 44067 h 605928"/>
              <a:gd name="connsiteX5" fmla="*/ 2258458 w 2258458"/>
              <a:gd name="connsiteY5" fmla="*/ 77118 h 605928"/>
              <a:gd name="connsiteX6" fmla="*/ 2236425 w 2258458"/>
              <a:gd name="connsiteY6" fmla="*/ 165253 h 605928"/>
              <a:gd name="connsiteX7" fmla="*/ 2225408 w 2258458"/>
              <a:gd name="connsiteY7" fmla="*/ 605928 h 6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8458" h="605928">
                <a:moveTo>
                  <a:pt x="0" y="0"/>
                </a:moveTo>
                <a:lnTo>
                  <a:pt x="881350" y="11017"/>
                </a:lnTo>
                <a:lnTo>
                  <a:pt x="2115239" y="22034"/>
                </a:lnTo>
                <a:cubicBezTo>
                  <a:pt x="2126850" y="22236"/>
                  <a:pt x="2136864" y="30973"/>
                  <a:pt x="2148290" y="33050"/>
                </a:cubicBezTo>
                <a:cubicBezTo>
                  <a:pt x="2177419" y="38346"/>
                  <a:pt x="2207047" y="40395"/>
                  <a:pt x="2236425" y="44067"/>
                </a:cubicBezTo>
                <a:cubicBezTo>
                  <a:pt x="2243769" y="55084"/>
                  <a:pt x="2258458" y="63877"/>
                  <a:pt x="2258458" y="77118"/>
                </a:cubicBezTo>
                <a:cubicBezTo>
                  <a:pt x="2258458" y="107400"/>
                  <a:pt x="2236425" y="165253"/>
                  <a:pt x="2236425" y="165253"/>
                </a:cubicBezTo>
                <a:cubicBezTo>
                  <a:pt x="2218605" y="414726"/>
                  <a:pt x="2225408" y="267946"/>
                  <a:pt x="2225408" y="605928"/>
                </a:cubicBezTo>
              </a:path>
            </a:pathLst>
          </a:custGeom>
          <a:noFill/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4421CD31-8A5E-4F6F-B1BB-C5BE2246489A}"/>
              </a:ext>
            </a:extLst>
          </p:cNvPr>
          <p:cNvSpPr/>
          <p:nvPr/>
        </p:nvSpPr>
        <p:spPr>
          <a:xfrm>
            <a:off x="2820318" y="2346593"/>
            <a:ext cx="661012" cy="1641513"/>
          </a:xfrm>
          <a:custGeom>
            <a:avLst/>
            <a:gdLst>
              <a:gd name="connsiteX0" fmla="*/ 0 w 478620"/>
              <a:gd name="connsiteY0" fmla="*/ 0 h 1178804"/>
              <a:gd name="connsiteX1" fmla="*/ 22034 w 478620"/>
              <a:gd name="connsiteY1" fmla="*/ 88135 h 1178804"/>
              <a:gd name="connsiteX2" fmla="*/ 11017 w 478620"/>
              <a:gd name="connsiteY2" fmla="*/ 583894 h 1178804"/>
              <a:gd name="connsiteX3" fmla="*/ 44068 w 478620"/>
              <a:gd name="connsiteY3" fmla="*/ 605927 h 1178804"/>
              <a:gd name="connsiteX4" fmla="*/ 99152 w 478620"/>
              <a:gd name="connsiteY4" fmla="*/ 616944 h 1178804"/>
              <a:gd name="connsiteX5" fmla="*/ 418641 w 478620"/>
              <a:gd name="connsiteY5" fmla="*/ 627961 h 1178804"/>
              <a:gd name="connsiteX6" fmla="*/ 473725 w 478620"/>
              <a:gd name="connsiteY6" fmla="*/ 638978 h 1178804"/>
              <a:gd name="connsiteX7" fmla="*/ 462709 w 478620"/>
              <a:gd name="connsiteY7" fmla="*/ 782197 h 1178804"/>
              <a:gd name="connsiteX8" fmla="*/ 440675 w 478620"/>
              <a:gd name="connsiteY8" fmla="*/ 848298 h 1178804"/>
              <a:gd name="connsiteX9" fmla="*/ 418641 w 478620"/>
              <a:gd name="connsiteY9" fmla="*/ 936433 h 1178804"/>
              <a:gd name="connsiteX10" fmla="*/ 429658 w 478620"/>
              <a:gd name="connsiteY10" fmla="*/ 1178804 h 117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8620" h="1178804">
                <a:moveTo>
                  <a:pt x="0" y="0"/>
                </a:moveTo>
                <a:cubicBezTo>
                  <a:pt x="7345" y="29378"/>
                  <a:pt x="21463" y="57858"/>
                  <a:pt x="22034" y="88135"/>
                </a:cubicBezTo>
                <a:cubicBezTo>
                  <a:pt x="25152" y="253399"/>
                  <a:pt x="3989" y="418750"/>
                  <a:pt x="11017" y="583894"/>
                </a:cubicBezTo>
                <a:cubicBezTo>
                  <a:pt x="11580" y="597123"/>
                  <a:pt x="31670" y="601278"/>
                  <a:pt x="44068" y="605927"/>
                </a:cubicBezTo>
                <a:cubicBezTo>
                  <a:pt x="61601" y="612502"/>
                  <a:pt x="80459" y="615844"/>
                  <a:pt x="99152" y="616944"/>
                </a:cubicBezTo>
                <a:cubicBezTo>
                  <a:pt x="205528" y="623201"/>
                  <a:pt x="312145" y="624289"/>
                  <a:pt x="418641" y="627961"/>
                </a:cubicBezTo>
                <a:cubicBezTo>
                  <a:pt x="437002" y="631633"/>
                  <a:pt x="468581" y="620974"/>
                  <a:pt x="473725" y="638978"/>
                </a:cubicBezTo>
                <a:cubicBezTo>
                  <a:pt x="486879" y="685016"/>
                  <a:pt x="470176" y="734902"/>
                  <a:pt x="462709" y="782197"/>
                </a:cubicBezTo>
                <a:cubicBezTo>
                  <a:pt x="459087" y="805138"/>
                  <a:pt x="445230" y="825523"/>
                  <a:pt x="440675" y="848298"/>
                </a:cubicBezTo>
                <a:cubicBezTo>
                  <a:pt x="427381" y="914770"/>
                  <a:pt x="435580" y="885619"/>
                  <a:pt x="418641" y="936433"/>
                </a:cubicBezTo>
                <a:cubicBezTo>
                  <a:pt x="429833" y="1171456"/>
                  <a:pt x="429658" y="1090582"/>
                  <a:pt x="429658" y="1178804"/>
                </a:cubicBezTo>
              </a:path>
            </a:pathLst>
          </a:custGeom>
          <a:noFill/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83996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Beispiel: </a:t>
            </a:r>
            <a:br>
              <a:rPr lang="de-AT" dirty="0"/>
            </a:br>
            <a:r>
              <a:rPr lang="de-AT" dirty="0"/>
              <a:t>Schritt 1b - Längste Kette suchen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38DA4A-FEA6-4C07-898A-5C2C03EC77D1}"/>
              </a:ext>
            </a:extLst>
          </p:cNvPr>
          <p:cNvSpPr txBox="1"/>
          <p:nvPr/>
        </p:nvSpPr>
        <p:spPr>
          <a:xfrm>
            <a:off x="5266062" y="2936516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Kette mit 4 C-Atomen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E154EB-A793-46A4-B55A-43F79BFDA2E4}"/>
              </a:ext>
            </a:extLst>
          </p:cNvPr>
          <p:cNvSpPr txBox="1"/>
          <p:nvPr/>
        </p:nvSpPr>
        <p:spPr>
          <a:xfrm>
            <a:off x="5266062" y="5359116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Kette mit 6 C-Atomen</a:t>
            </a:r>
          </a:p>
        </p:txBody>
      </p:sp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43987C5F-9E75-42FF-B366-02E617E33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965580"/>
            <a:ext cx="4410601" cy="2416246"/>
          </a:xfrm>
        </p:spPr>
      </p:pic>
      <p:pic>
        <p:nvPicPr>
          <p:cNvPr id="14" name="Inhaltsplatzhalter 4">
            <a:extLst>
              <a:ext uri="{FF2B5EF4-FFF2-40B4-BE49-F238E27FC236}">
                <a16:creationId xmlns:a16="http://schemas.microsoft.com/office/drawing/2014/main" id="{2D67706A-984F-414D-BA3A-1AC66258B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4381826"/>
            <a:ext cx="4410601" cy="24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3F8681F7-7E7B-4E1A-B0B9-0F7899D87C7F}"/>
              </a:ext>
            </a:extLst>
          </p:cNvPr>
          <p:cNvSpPr/>
          <p:nvPr/>
        </p:nvSpPr>
        <p:spPr>
          <a:xfrm>
            <a:off x="3415229" y="3194224"/>
            <a:ext cx="764557" cy="793881"/>
          </a:xfrm>
          <a:custGeom>
            <a:avLst/>
            <a:gdLst>
              <a:gd name="connsiteX0" fmla="*/ 517793 w 517793"/>
              <a:gd name="connsiteY0" fmla="*/ 0 h 550844"/>
              <a:gd name="connsiteX1" fmla="*/ 55085 w 517793"/>
              <a:gd name="connsiteY1" fmla="*/ 11017 h 550844"/>
              <a:gd name="connsiteX2" fmla="*/ 22034 w 517793"/>
              <a:gd name="connsiteY2" fmla="*/ 44068 h 550844"/>
              <a:gd name="connsiteX3" fmla="*/ 11017 w 517793"/>
              <a:gd name="connsiteY3" fmla="*/ 220338 h 550844"/>
              <a:gd name="connsiteX4" fmla="*/ 0 w 517793"/>
              <a:gd name="connsiteY4" fmla="*/ 264405 h 550844"/>
              <a:gd name="connsiteX5" fmla="*/ 11017 w 517793"/>
              <a:gd name="connsiteY5" fmla="*/ 484742 h 550844"/>
              <a:gd name="connsiteX6" fmla="*/ 33051 w 517793"/>
              <a:gd name="connsiteY6" fmla="*/ 550844 h 55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793" h="550844">
                <a:moveTo>
                  <a:pt x="517793" y="0"/>
                </a:moveTo>
                <a:cubicBezTo>
                  <a:pt x="363557" y="3672"/>
                  <a:pt x="208759" y="-2643"/>
                  <a:pt x="55085" y="11017"/>
                </a:cubicBezTo>
                <a:cubicBezTo>
                  <a:pt x="39566" y="12397"/>
                  <a:pt x="25244" y="28822"/>
                  <a:pt x="22034" y="44068"/>
                </a:cubicBezTo>
                <a:cubicBezTo>
                  <a:pt x="9906" y="101676"/>
                  <a:pt x="16875" y="161759"/>
                  <a:pt x="11017" y="220338"/>
                </a:cubicBezTo>
                <a:cubicBezTo>
                  <a:pt x="9510" y="235404"/>
                  <a:pt x="3672" y="249716"/>
                  <a:pt x="0" y="264405"/>
                </a:cubicBezTo>
                <a:cubicBezTo>
                  <a:pt x="3672" y="337851"/>
                  <a:pt x="5153" y="411439"/>
                  <a:pt x="11017" y="484742"/>
                </a:cubicBezTo>
                <a:cubicBezTo>
                  <a:pt x="15203" y="537070"/>
                  <a:pt x="10970" y="528763"/>
                  <a:pt x="33051" y="550844"/>
                </a:cubicBezTo>
              </a:path>
            </a:pathLst>
          </a:custGeom>
          <a:noFill/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57DFB5DD-C029-4EDC-AC6D-BAE50D084B43}"/>
              </a:ext>
            </a:extLst>
          </p:cNvPr>
          <p:cNvSpPr/>
          <p:nvPr/>
        </p:nvSpPr>
        <p:spPr>
          <a:xfrm>
            <a:off x="628650" y="5617937"/>
            <a:ext cx="2896748" cy="727779"/>
          </a:xfrm>
          <a:custGeom>
            <a:avLst/>
            <a:gdLst>
              <a:gd name="connsiteX0" fmla="*/ 0 w 2258458"/>
              <a:gd name="connsiteY0" fmla="*/ 0 h 605928"/>
              <a:gd name="connsiteX1" fmla="*/ 881350 w 2258458"/>
              <a:gd name="connsiteY1" fmla="*/ 11017 h 605928"/>
              <a:gd name="connsiteX2" fmla="*/ 2115239 w 2258458"/>
              <a:gd name="connsiteY2" fmla="*/ 22034 h 605928"/>
              <a:gd name="connsiteX3" fmla="*/ 2148290 w 2258458"/>
              <a:gd name="connsiteY3" fmla="*/ 33050 h 605928"/>
              <a:gd name="connsiteX4" fmla="*/ 2236425 w 2258458"/>
              <a:gd name="connsiteY4" fmla="*/ 44067 h 605928"/>
              <a:gd name="connsiteX5" fmla="*/ 2258458 w 2258458"/>
              <a:gd name="connsiteY5" fmla="*/ 77118 h 605928"/>
              <a:gd name="connsiteX6" fmla="*/ 2236425 w 2258458"/>
              <a:gd name="connsiteY6" fmla="*/ 165253 h 605928"/>
              <a:gd name="connsiteX7" fmla="*/ 2225408 w 2258458"/>
              <a:gd name="connsiteY7" fmla="*/ 605928 h 6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8458" h="605928">
                <a:moveTo>
                  <a:pt x="0" y="0"/>
                </a:moveTo>
                <a:lnTo>
                  <a:pt x="881350" y="11017"/>
                </a:lnTo>
                <a:lnTo>
                  <a:pt x="2115239" y="22034"/>
                </a:lnTo>
                <a:cubicBezTo>
                  <a:pt x="2126850" y="22236"/>
                  <a:pt x="2136864" y="30973"/>
                  <a:pt x="2148290" y="33050"/>
                </a:cubicBezTo>
                <a:cubicBezTo>
                  <a:pt x="2177419" y="38346"/>
                  <a:pt x="2207047" y="40395"/>
                  <a:pt x="2236425" y="44067"/>
                </a:cubicBezTo>
                <a:cubicBezTo>
                  <a:pt x="2243769" y="55084"/>
                  <a:pt x="2258458" y="63877"/>
                  <a:pt x="2258458" y="77118"/>
                </a:cubicBezTo>
                <a:cubicBezTo>
                  <a:pt x="2258458" y="107400"/>
                  <a:pt x="2236425" y="165253"/>
                  <a:pt x="2236425" y="165253"/>
                </a:cubicBezTo>
                <a:cubicBezTo>
                  <a:pt x="2218605" y="414726"/>
                  <a:pt x="2225408" y="267946"/>
                  <a:pt x="2225408" y="605928"/>
                </a:cubicBezTo>
              </a:path>
            </a:pathLst>
          </a:custGeom>
          <a:noFill/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28911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Beispiel: </a:t>
            </a:r>
            <a:br>
              <a:rPr lang="de-AT" dirty="0"/>
            </a:br>
            <a:r>
              <a:rPr lang="de-AT" dirty="0"/>
              <a:t>Schritt 1c - Längste Kette suchen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38DA4A-FEA6-4C07-898A-5C2C03EC77D1}"/>
              </a:ext>
            </a:extLst>
          </p:cNvPr>
          <p:cNvSpPr txBox="1"/>
          <p:nvPr/>
        </p:nvSpPr>
        <p:spPr>
          <a:xfrm>
            <a:off x="5266062" y="2942870"/>
            <a:ext cx="300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Kette mit 3 C-Atomen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E154EB-A793-46A4-B55A-43F79BFDA2E4}"/>
              </a:ext>
            </a:extLst>
          </p:cNvPr>
          <p:cNvSpPr txBox="1"/>
          <p:nvPr/>
        </p:nvSpPr>
        <p:spPr>
          <a:xfrm>
            <a:off x="5266062" y="5387104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Kette mit 7 C-Atomen</a:t>
            </a:r>
          </a:p>
        </p:txBody>
      </p:sp>
      <p:pic>
        <p:nvPicPr>
          <p:cNvPr id="12" name="Inhaltsplatzhalter 4">
            <a:extLst>
              <a:ext uri="{FF2B5EF4-FFF2-40B4-BE49-F238E27FC236}">
                <a16:creationId xmlns:a16="http://schemas.microsoft.com/office/drawing/2014/main" id="{E17DE7D6-76BC-49AC-A28C-D4E7355F8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965580"/>
            <a:ext cx="4410601" cy="2416246"/>
          </a:xfrm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68F7E9F2-2FE8-47CA-AE4F-3A244A496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4381826"/>
            <a:ext cx="4410601" cy="24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6CC979C2-87E2-4825-A21E-24DB322B7A29}"/>
              </a:ext>
            </a:extLst>
          </p:cNvPr>
          <p:cNvSpPr/>
          <p:nvPr/>
        </p:nvSpPr>
        <p:spPr>
          <a:xfrm flipV="1">
            <a:off x="7128311" y="4905101"/>
            <a:ext cx="958069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EA339E2-D674-4CA9-A949-6DD8DBA5EA6A}"/>
              </a:ext>
            </a:extLst>
          </p:cNvPr>
          <p:cNvSpPr/>
          <p:nvPr/>
        </p:nvSpPr>
        <p:spPr>
          <a:xfrm>
            <a:off x="628650" y="3179200"/>
            <a:ext cx="3590810" cy="5975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Beispiel: </a:t>
            </a:r>
            <a:br>
              <a:rPr lang="de-AT" dirty="0"/>
            </a:br>
            <a:r>
              <a:rPr lang="de-AT" dirty="0"/>
              <a:t>Schritt 1d - Längste Kette suchen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FDFDB9B-89A8-4968-8E84-3E4C91AF8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971077"/>
            <a:ext cx="4410601" cy="2416246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A38DA4A-FEA6-4C07-898A-5C2C03EC77D1}"/>
              </a:ext>
            </a:extLst>
          </p:cNvPr>
          <p:cNvSpPr txBox="1"/>
          <p:nvPr/>
        </p:nvSpPr>
        <p:spPr>
          <a:xfrm>
            <a:off x="5056741" y="3596996"/>
            <a:ext cx="3801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2 Ketten mit je 7 C-Atomen</a:t>
            </a:r>
          </a:p>
          <a:p>
            <a:r>
              <a:rPr lang="de-AT" sz="2400" dirty="0">
                <a:latin typeface="Stone Handwriting" panose="02000506030000020003" pitchFamily="2" charset="0"/>
              </a:rPr>
              <a:t>-&gt; eine davon auswählen</a:t>
            </a:r>
          </a:p>
          <a:p>
            <a:endParaRPr lang="de-AT" sz="2400" dirty="0">
              <a:latin typeface="Stone Handwriting" panose="02000506030000020003" pitchFamily="2" charset="0"/>
            </a:endParaRPr>
          </a:p>
          <a:p>
            <a:r>
              <a:rPr lang="de-AT" sz="2400" dirty="0">
                <a:latin typeface="Stone Handwriting" panose="02000506030000020003" pitchFamily="2" charset="0"/>
              </a:rPr>
              <a:t>-&gt; Basisname: Heptan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4464CFFD-9629-44A0-9799-BAA226A42DBD}"/>
              </a:ext>
            </a:extLst>
          </p:cNvPr>
          <p:cNvSpPr/>
          <p:nvPr/>
        </p:nvSpPr>
        <p:spPr>
          <a:xfrm>
            <a:off x="628650" y="5617937"/>
            <a:ext cx="2896748" cy="727779"/>
          </a:xfrm>
          <a:custGeom>
            <a:avLst/>
            <a:gdLst>
              <a:gd name="connsiteX0" fmla="*/ 0 w 2258458"/>
              <a:gd name="connsiteY0" fmla="*/ 0 h 605928"/>
              <a:gd name="connsiteX1" fmla="*/ 881350 w 2258458"/>
              <a:gd name="connsiteY1" fmla="*/ 11017 h 605928"/>
              <a:gd name="connsiteX2" fmla="*/ 2115239 w 2258458"/>
              <a:gd name="connsiteY2" fmla="*/ 22034 h 605928"/>
              <a:gd name="connsiteX3" fmla="*/ 2148290 w 2258458"/>
              <a:gd name="connsiteY3" fmla="*/ 33050 h 605928"/>
              <a:gd name="connsiteX4" fmla="*/ 2236425 w 2258458"/>
              <a:gd name="connsiteY4" fmla="*/ 44067 h 605928"/>
              <a:gd name="connsiteX5" fmla="*/ 2258458 w 2258458"/>
              <a:gd name="connsiteY5" fmla="*/ 77118 h 605928"/>
              <a:gd name="connsiteX6" fmla="*/ 2236425 w 2258458"/>
              <a:gd name="connsiteY6" fmla="*/ 165253 h 605928"/>
              <a:gd name="connsiteX7" fmla="*/ 2225408 w 2258458"/>
              <a:gd name="connsiteY7" fmla="*/ 605928 h 605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8458" h="605928">
                <a:moveTo>
                  <a:pt x="0" y="0"/>
                </a:moveTo>
                <a:lnTo>
                  <a:pt x="881350" y="11017"/>
                </a:lnTo>
                <a:lnTo>
                  <a:pt x="2115239" y="22034"/>
                </a:lnTo>
                <a:cubicBezTo>
                  <a:pt x="2126850" y="22236"/>
                  <a:pt x="2136864" y="30973"/>
                  <a:pt x="2148290" y="33050"/>
                </a:cubicBezTo>
                <a:cubicBezTo>
                  <a:pt x="2177419" y="38346"/>
                  <a:pt x="2207047" y="40395"/>
                  <a:pt x="2236425" y="44067"/>
                </a:cubicBezTo>
                <a:cubicBezTo>
                  <a:pt x="2243769" y="55084"/>
                  <a:pt x="2258458" y="63877"/>
                  <a:pt x="2258458" y="77118"/>
                </a:cubicBezTo>
                <a:cubicBezTo>
                  <a:pt x="2258458" y="107400"/>
                  <a:pt x="2236425" y="165253"/>
                  <a:pt x="2236425" y="165253"/>
                </a:cubicBezTo>
                <a:cubicBezTo>
                  <a:pt x="2218605" y="414726"/>
                  <a:pt x="2225408" y="267946"/>
                  <a:pt x="2225408" y="605928"/>
                </a:cubicBezTo>
              </a:path>
            </a:pathLst>
          </a:custGeom>
          <a:noFill/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FECBCD6F-3AD5-41B7-A6F7-55BD5AFB9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4381826"/>
            <a:ext cx="4410601" cy="24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0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DC0F541-F0C4-45EF-8A54-B69D74ADFC07}"/>
              </a:ext>
            </a:extLst>
          </p:cNvPr>
          <p:cNvSpPr/>
          <p:nvPr/>
        </p:nvSpPr>
        <p:spPr>
          <a:xfrm flipV="1">
            <a:off x="5271996" y="6468616"/>
            <a:ext cx="1236460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C000"/>
          </a:solidFill>
          <a:ln w="304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A971F3A-2E12-484E-9A94-5BEC980472DA}"/>
              </a:ext>
            </a:extLst>
          </p:cNvPr>
          <p:cNvSpPr/>
          <p:nvPr/>
        </p:nvSpPr>
        <p:spPr>
          <a:xfrm>
            <a:off x="6508456" y="6530653"/>
            <a:ext cx="1442478" cy="58804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04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Wolke 13">
            <a:extLst>
              <a:ext uri="{FF2B5EF4-FFF2-40B4-BE49-F238E27FC236}">
                <a16:creationId xmlns:a16="http://schemas.microsoft.com/office/drawing/2014/main" id="{89ED6BA1-DDC1-4AB9-95A1-FA8DA7033111}"/>
              </a:ext>
            </a:extLst>
          </p:cNvPr>
          <p:cNvSpPr/>
          <p:nvPr/>
        </p:nvSpPr>
        <p:spPr>
          <a:xfrm>
            <a:off x="4211932" y="4216146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Wolke 2">
            <a:extLst>
              <a:ext uri="{FF2B5EF4-FFF2-40B4-BE49-F238E27FC236}">
                <a16:creationId xmlns:a16="http://schemas.microsoft.com/office/drawing/2014/main" id="{57D23104-2E6E-4330-B79D-50F47C84D896}"/>
              </a:ext>
            </a:extLst>
          </p:cNvPr>
          <p:cNvSpPr/>
          <p:nvPr/>
        </p:nvSpPr>
        <p:spPr>
          <a:xfrm>
            <a:off x="3399132" y="1864626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EA339E2-D674-4CA9-A949-6DD8DBA5EA6A}"/>
              </a:ext>
            </a:extLst>
          </p:cNvPr>
          <p:cNvSpPr/>
          <p:nvPr/>
        </p:nvSpPr>
        <p:spPr>
          <a:xfrm>
            <a:off x="786107" y="3769732"/>
            <a:ext cx="5200650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Beispiel: </a:t>
            </a:r>
            <a:br>
              <a:rPr lang="de-AT" dirty="0"/>
            </a:br>
            <a:r>
              <a:rPr lang="de-AT" dirty="0"/>
              <a:t>Schritt 2 - Seitenketten benennen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FDFDB9B-89A8-4968-8E84-3E4C91AF8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965580"/>
            <a:ext cx="6450066" cy="353352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A38DA4A-FEA6-4C07-898A-5C2C03EC77D1}"/>
              </a:ext>
            </a:extLst>
          </p:cNvPr>
          <p:cNvSpPr txBox="1"/>
          <p:nvPr/>
        </p:nvSpPr>
        <p:spPr>
          <a:xfrm>
            <a:off x="6209351" y="1914000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Methyl-Gruppe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328F92-5DF9-4E69-B5EA-BCA1C72CBD11}"/>
              </a:ext>
            </a:extLst>
          </p:cNvPr>
          <p:cNvSpPr txBox="1"/>
          <p:nvPr/>
        </p:nvSpPr>
        <p:spPr>
          <a:xfrm>
            <a:off x="7039549" y="4743186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Methyl-Gruppe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A320854-DD26-48C9-A123-C1DF7E9F5A99}"/>
              </a:ext>
            </a:extLst>
          </p:cNvPr>
          <p:cNvSpPr txBox="1"/>
          <p:nvPr/>
        </p:nvSpPr>
        <p:spPr>
          <a:xfrm>
            <a:off x="5271996" y="6211669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Stone Handwriting" panose="02000506030000020003" pitchFamily="2" charset="0"/>
              </a:rPr>
              <a:t>Methylheptan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0AE4D75-907D-4E8E-BAE7-72DAE133D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014">
            <a:off x="4984374" y="1882813"/>
            <a:ext cx="1164408" cy="73928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4157E5C-5942-43B9-904B-4B15D988E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178" flipV="1">
            <a:off x="5716974" y="4620850"/>
            <a:ext cx="1198560" cy="76096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EFCCC13-1B60-4A04-ADB5-7C9DB5C01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3649" flipH="1">
            <a:off x="6470376" y="5365715"/>
            <a:ext cx="948391" cy="8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3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ssdiagramm: Prozess 3">
            <a:extLst>
              <a:ext uri="{FF2B5EF4-FFF2-40B4-BE49-F238E27FC236}">
                <a16:creationId xmlns:a16="http://schemas.microsoft.com/office/drawing/2014/main" id="{29A2F7C8-1D85-40B3-983A-5DC8E279BBF8}"/>
              </a:ext>
            </a:extLst>
          </p:cNvPr>
          <p:cNvSpPr/>
          <p:nvPr/>
        </p:nvSpPr>
        <p:spPr>
          <a:xfrm>
            <a:off x="1709324" y="5627338"/>
            <a:ext cx="359068" cy="36933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A8CB9DEA-8976-420B-BB4B-1A2E1021FAB5}"/>
              </a:ext>
            </a:extLst>
          </p:cNvPr>
          <p:cNvSpPr/>
          <p:nvPr/>
        </p:nvSpPr>
        <p:spPr>
          <a:xfrm flipV="1">
            <a:off x="4776153" y="6477634"/>
            <a:ext cx="512165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04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Wolke 13">
            <a:extLst>
              <a:ext uri="{FF2B5EF4-FFF2-40B4-BE49-F238E27FC236}">
                <a16:creationId xmlns:a16="http://schemas.microsoft.com/office/drawing/2014/main" id="{89ED6BA1-DDC1-4AB9-95A1-FA8DA7033111}"/>
              </a:ext>
            </a:extLst>
          </p:cNvPr>
          <p:cNvSpPr/>
          <p:nvPr/>
        </p:nvSpPr>
        <p:spPr>
          <a:xfrm>
            <a:off x="4211932" y="4216146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Wolke 2">
            <a:extLst>
              <a:ext uri="{FF2B5EF4-FFF2-40B4-BE49-F238E27FC236}">
                <a16:creationId xmlns:a16="http://schemas.microsoft.com/office/drawing/2014/main" id="{57D23104-2E6E-4330-B79D-50F47C84D896}"/>
              </a:ext>
            </a:extLst>
          </p:cNvPr>
          <p:cNvSpPr/>
          <p:nvPr/>
        </p:nvSpPr>
        <p:spPr>
          <a:xfrm>
            <a:off x="3399132" y="1864626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EA339E2-D674-4CA9-A949-6DD8DBA5EA6A}"/>
              </a:ext>
            </a:extLst>
          </p:cNvPr>
          <p:cNvSpPr/>
          <p:nvPr/>
        </p:nvSpPr>
        <p:spPr>
          <a:xfrm>
            <a:off x="786107" y="3769732"/>
            <a:ext cx="5200650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Beispiel: </a:t>
            </a:r>
            <a:br>
              <a:rPr lang="de-AT" dirty="0"/>
            </a:br>
            <a:r>
              <a:rPr lang="de-AT" dirty="0"/>
              <a:t>Schritt 2 - Seitenketten benennen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FDFDB9B-89A8-4968-8E84-3E4C91AF8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965580"/>
            <a:ext cx="6450066" cy="3533520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A38DA4A-FEA6-4C07-898A-5C2C03EC77D1}"/>
              </a:ext>
            </a:extLst>
          </p:cNvPr>
          <p:cNvSpPr txBox="1"/>
          <p:nvPr/>
        </p:nvSpPr>
        <p:spPr>
          <a:xfrm>
            <a:off x="6209351" y="1914000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Methyl-Gruppe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328F92-5DF9-4E69-B5EA-BCA1C72CBD11}"/>
              </a:ext>
            </a:extLst>
          </p:cNvPr>
          <p:cNvSpPr txBox="1"/>
          <p:nvPr/>
        </p:nvSpPr>
        <p:spPr>
          <a:xfrm>
            <a:off x="7128705" y="4954929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Methyl-Gruppe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7539B5E-4229-491E-AAA9-1169FEAA804A}"/>
              </a:ext>
            </a:extLst>
          </p:cNvPr>
          <p:cNvSpPr txBox="1"/>
          <p:nvPr/>
        </p:nvSpPr>
        <p:spPr>
          <a:xfrm>
            <a:off x="1709324" y="5569821"/>
            <a:ext cx="2502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2 Methyl-Gruppen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0AE4D75-907D-4E8E-BAE7-72DAE133D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014">
            <a:off x="4984374" y="1882813"/>
            <a:ext cx="1164408" cy="73928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4157E5C-5942-43B9-904B-4B15D988E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6178" flipV="1">
            <a:off x="5806130" y="4832593"/>
            <a:ext cx="1198560" cy="760964"/>
          </a:xfrm>
          <a:prstGeom prst="rect">
            <a:avLst/>
          </a:prstGeom>
        </p:spPr>
      </p:pic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14E2D30F-CF8D-4546-B5A3-7D9136181412}"/>
              </a:ext>
            </a:extLst>
          </p:cNvPr>
          <p:cNvSpPr/>
          <p:nvPr/>
        </p:nvSpPr>
        <p:spPr>
          <a:xfrm flipV="1">
            <a:off x="5271996" y="6468616"/>
            <a:ext cx="1236460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C000"/>
          </a:solidFill>
          <a:ln w="304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3B02B892-DA52-4BB6-958A-C806EB6D8588}"/>
              </a:ext>
            </a:extLst>
          </p:cNvPr>
          <p:cNvSpPr/>
          <p:nvPr/>
        </p:nvSpPr>
        <p:spPr>
          <a:xfrm>
            <a:off x="6508456" y="6530653"/>
            <a:ext cx="1442478" cy="58804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04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6DA432C-7A98-41CE-9D01-52E15A35B695}"/>
              </a:ext>
            </a:extLst>
          </p:cNvPr>
          <p:cNvSpPr txBox="1"/>
          <p:nvPr/>
        </p:nvSpPr>
        <p:spPr>
          <a:xfrm>
            <a:off x="4776232" y="6211669"/>
            <a:ext cx="319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 err="1">
                <a:latin typeface="Stone Handwriting" panose="02000506030000020003" pitchFamily="2" charset="0"/>
              </a:rPr>
              <a:t>Dimethylheptan</a:t>
            </a:r>
            <a:endParaRPr lang="de-AT" sz="3600" dirty="0">
              <a:latin typeface="Stone Handwriting" panose="02000506030000020003" pitchFamily="2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8B4CD2D-A90A-400B-A916-FAFF60ACA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6775">
            <a:off x="2487810" y="5693451"/>
            <a:ext cx="1988995" cy="12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47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lke 13">
            <a:extLst>
              <a:ext uri="{FF2B5EF4-FFF2-40B4-BE49-F238E27FC236}">
                <a16:creationId xmlns:a16="http://schemas.microsoft.com/office/drawing/2014/main" id="{89ED6BA1-DDC1-4AB9-95A1-FA8DA7033111}"/>
              </a:ext>
            </a:extLst>
          </p:cNvPr>
          <p:cNvSpPr/>
          <p:nvPr/>
        </p:nvSpPr>
        <p:spPr>
          <a:xfrm>
            <a:off x="4211932" y="4216146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Wolke 2">
            <a:extLst>
              <a:ext uri="{FF2B5EF4-FFF2-40B4-BE49-F238E27FC236}">
                <a16:creationId xmlns:a16="http://schemas.microsoft.com/office/drawing/2014/main" id="{57D23104-2E6E-4330-B79D-50F47C84D896}"/>
              </a:ext>
            </a:extLst>
          </p:cNvPr>
          <p:cNvSpPr/>
          <p:nvPr/>
        </p:nvSpPr>
        <p:spPr>
          <a:xfrm>
            <a:off x="3399132" y="1864626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EA339E2-D674-4CA9-A949-6DD8DBA5EA6A}"/>
              </a:ext>
            </a:extLst>
          </p:cNvPr>
          <p:cNvSpPr/>
          <p:nvPr/>
        </p:nvSpPr>
        <p:spPr>
          <a:xfrm>
            <a:off x="786107" y="3769732"/>
            <a:ext cx="5200650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75650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Beispiel: </a:t>
            </a:r>
            <a:br>
              <a:rPr lang="de-AT" dirty="0"/>
            </a:br>
            <a:r>
              <a:rPr lang="de-AT" sz="4000" dirty="0"/>
              <a:t>Schritt 3 - Nummerierung der Kette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FDFDB9B-89A8-4968-8E84-3E4C91AF8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965580"/>
            <a:ext cx="6450066" cy="3533520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5CA0CC5-205F-4EE7-9349-993BC28A24C1}"/>
              </a:ext>
            </a:extLst>
          </p:cNvPr>
          <p:cNvSpPr txBox="1"/>
          <p:nvPr/>
        </p:nvSpPr>
        <p:spPr>
          <a:xfrm>
            <a:off x="628650" y="3338552"/>
            <a:ext cx="522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7030A0"/>
                </a:solidFill>
                <a:latin typeface="Stone Handwriting" panose="02000506030000020003" pitchFamily="2" charset="0"/>
              </a:rPr>
              <a:t>1	   2      3      4     5      6      7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C9BE6EDC-6843-4DC3-B614-FD2F81548AFC}"/>
              </a:ext>
            </a:extLst>
          </p:cNvPr>
          <p:cNvSpPr/>
          <p:nvPr/>
        </p:nvSpPr>
        <p:spPr>
          <a:xfrm flipV="1">
            <a:off x="161399" y="5481693"/>
            <a:ext cx="3330948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noFill/>
          <a:ln w="304800">
            <a:solidFill>
              <a:srgbClr val="7030A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28AE361-AF07-4BC9-83D1-40073F27434D}"/>
              </a:ext>
            </a:extLst>
          </p:cNvPr>
          <p:cNvSpPr txBox="1"/>
          <p:nvPr/>
        </p:nvSpPr>
        <p:spPr>
          <a:xfrm>
            <a:off x="161399" y="4915726"/>
            <a:ext cx="3441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Seitenketten wären beim </a:t>
            </a:r>
            <a:br>
              <a:rPr lang="de-AT" sz="2400" dirty="0">
                <a:latin typeface="Stone Handwriting" panose="02000506030000020003" pitchFamily="2" charset="0"/>
              </a:rPr>
            </a:br>
            <a:r>
              <a:rPr lang="de-AT" sz="2400" dirty="0">
                <a:latin typeface="Stone Handwriting" panose="02000506030000020003" pitchFamily="2" charset="0"/>
              </a:rPr>
              <a:t>C-Atom Nr. 5 und Nr. 6</a:t>
            </a:r>
          </a:p>
        </p:txBody>
      </p:sp>
    </p:spTree>
    <p:extLst>
      <p:ext uri="{BB962C8B-B14F-4D97-AF65-F5344CB8AC3E}">
        <p14:creationId xmlns:p14="http://schemas.microsoft.com/office/powerpoint/2010/main" val="39525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195088C-D3F5-4315-8BBA-9755115F3176}"/>
              </a:ext>
            </a:extLst>
          </p:cNvPr>
          <p:cNvSpPr/>
          <p:nvPr/>
        </p:nvSpPr>
        <p:spPr>
          <a:xfrm>
            <a:off x="4054206" y="6511030"/>
            <a:ext cx="710929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noFill/>
          <a:ln w="304800">
            <a:solidFill>
              <a:srgbClr val="7030A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BEDE80F-4B0A-473F-ACD8-8E49A8497414}"/>
              </a:ext>
            </a:extLst>
          </p:cNvPr>
          <p:cNvSpPr/>
          <p:nvPr/>
        </p:nvSpPr>
        <p:spPr>
          <a:xfrm flipV="1">
            <a:off x="161399" y="5481693"/>
            <a:ext cx="3330948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noFill/>
          <a:ln w="304800">
            <a:solidFill>
              <a:srgbClr val="7030A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Wolke 13">
            <a:extLst>
              <a:ext uri="{FF2B5EF4-FFF2-40B4-BE49-F238E27FC236}">
                <a16:creationId xmlns:a16="http://schemas.microsoft.com/office/drawing/2014/main" id="{89ED6BA1-DDC1-4AB9-95A1-FA8DA7033111}"/>
              </a:ext>
            </a:extLst>
          </p:cNvPr>
          <p:cNvSpPr/>
          <p:nvPr/>
        </p:nvSpPr>
        <p:spPr>
          <a:xfrm>
            <a:off x="4211932" y="4216146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Wolke 2">
            <a:extLst>
              <a:ext uri="{FF2B5EF4-FFF2-40B4-BE49-F238E27FC236}">
                <a16:creationId xmlns:a16="http://schemas.microsoft.com/office/drawing/2014/main" id="{57D23104-2E6E-4330-B79D-50F47C84D896}"/>
              </a:ext>
            </a:extLst>
          </p:cNvPr>
          <p:cNvSpPr/>
          <p:nvPr/>
        </p:nvSpPr>
        <p:spPr>
          <a:xfrm>
            <a:off x="3399132" y="1864626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EA339E2-D674-4CA9-A949-6DD8DBA5EA6A}"/>
              </a:ext>
            </a:extLst>
          </p:cNvPr>
          <p:cNvSpPr/>
          <p:nvPr/>
        </p:nvSpPr>
        <p:spPr>
          <a:xfrm>
            <a:off x="786107" y="3769732"/>
            <a:ext cx="5200650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75650" cy="1325563"/>
          </a:xfrm>
        </p:spPr>
        <p:txBody>
          <a:bodyPr>
            <a:normAutofit fontScale="90000"/>
          </a:bodyPr>
          <a:lstStyle/>
          <a:p>
            <a:r>
              <a:rPr lang="de-AT" dirty="0"/>
              <a:t>Beispiel: </a:t>
            </a:r>
            <a:br>
              <a:rPr lang="de-AT" dirty="0"/>
            </a:br>
            <a:r>
              <a:rPr lang="de-AT" sz="4000" dirty="0"/>
              <a:t>Schritt 3 - Nummerierung der Kette</a:t>
            </a:r>
            <a:endParaRPr lang="de-AT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FDFDB9B-89A8-4968-8E84-3E4C91AF8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" y="1965580"/>
            <a:ext cx="6450066" cy="3533520"/>
          </a:xfr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7539B5E-4229-491E-AAA9-1169FEAA804A}"/>
              </a:ext>
            </a:extLst>
          </p:cNvPr>
          <p:cNvSpPr txBox="1"/>
          <p:nvPr/>
        </p:nvSpPr>
        <p:spPr>
          <a:xfrm>
            <a:off x="161399" y="4915726"/>
            <a:ext cx="3441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Seitenketten wären beim </a:t>
            </a:r>
            <a:br>
              <a:rPr lang="de-AT" sz="2400" dirty="0">
                <a:latin typeface="Stone Handwriting" panose="02000506030000020003" pitchFamily="2" charset="0"/>
              </a:rPr>
            </a:br>
            <a:r>
              <a:rPr lang="de-AT" sz="2400" dirty="0">
                <a:latin typeface="Stone Handwriting" panose="02000506030000020003" pitchFamily="2" charset="0"/>
              </a:rPr>
              <a:t>C-Atom Nr. 2 und Nr. 3</a:t>
            </a:r>
          </a:p>
          <a:p>
            <a:r>
              <a:rPr lang="de-AT" sz="2400" dirty="0">
                <a:latin typeface="Stone Handwriting" panose="02000506030000020003" pitchFamily="2" charset="0"/>
              </a:rPr>
              <a:t>-&gt; niedrigste Nummern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CA0CC5-205F-4EE7-9349-993BC28A24C1}"/>
              </a:ext>
            </a:extLst>
          </p:cNvPr>
          <p:cNvSpPr txBox="1"/>
          <p:nvPr/>
        </p:nvSpPr>
        <p:spPr>
          <a:xfrm>
            <a:off x="628650" y="3338552"/>
            <a:ext cx="522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7030A0"/>
                </a:solidFill>
                <a:latin typeface="Stone Handwriting" panose="02000506030000020003" pitchFamily="2" charset="0"/>
              </a:rPr>
              <a:t>7	   6      5      4     3      2      1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89DF395-DCB3-41D1-AFEB-37503EDF9D64}"/>
              </a:ext>
            </a:extLst>
          </p:cNvPr>
          <p:cNvSpPr/>
          <p:nvPr/>
        </p:nvSpPr>
        <p:spPr>
          <a:xfrm flipV="1">
            <a:off x="4776153" y="6477634"/>
            <a:ext cx="512165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04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4924ABD-29C6-4362-B049-334C460AAD90}"/>
              </a:ext>
            </a:extLst>
          </p:cNvPr>
          <p:cNvSpPr/>
          <p:nvPr/>
        </p:nvSpPr>
        <p:spPr>
          <a:xfrm flipV="1">
            <a:off x="5271996" y="6468616"/>
            <a:ext cx="1236460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C000"/>
          </a:solidFill>
          <a:ln w="304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00C3D5A-0066-4FEB-8786-B19593801993}"/>
              </a:ext>
            </a:extLst>
          </p:cNvPr>
          <p:cNvSpPr/>
          <p:nvPr/>
        </p:nvSpPr>
        <p:spPr>
          <a:xfrm>
            <a:off x="6508456" y="6530653"/>
            <a:ext cx="1442478" cy="58804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04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A3F062-CA3C-49FF-B84A-0B9677B07F91}"/>
              </a:ext>
            </a:extLst>
          </p:cNvPr>
          <p:cNvSpPr txBox="1"/>
          <p:nvPr/>
        </p:nvSpPr>
        <p:spPr>
          <a:xfrm>
            <a:off x="3949966" y="6211669"/>
            <a:ext cx="402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Stone Handwriting" panose="02000506030000020003" pitchFamily="2" charset="0"/>
              </a:rPr>
              <a:t>2,3-Dimethylheptan</a:t>
            </a:r>
          </a:p>
        </p:txBody>
      </p:sp>
    </p:spTree>
    <p:extLst>
      <p:ext uri="{BB962C8B-B14F-4D97-AF65-F5344CB8AC3E}">
        <p14:creationId xmlns:p14="http://schemas.microsoft.com/office/powerpoint/2010/main" val="68168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D940E-1567-4660-A498-5C44AE97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Freie Drehbarkeit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0E3F29-C901-48CF-AC87-3254609CE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35736"/>
          </a:xfrm>
        </p:spPr>
        <p:txBody>
          <a:bodyPr/>
          <a:lstStyle/>
          <a:p>
            <a:r>
              <a:rPr lang="de-AT" dirty="0"/>
              <a:t>Einfachbindungen können sich drehen</a:t>
            </a:r>
          </a:p>
          <a:p>
            <a:r>
              <a:rPr lang="de-AT" dirty="0"/>
              <a:t>Ansicht von anderen Seite ist möglich</a:t>
            </a:r>
          </a:p>
          <a:p>
            <a:r>
              <a:rPr lang="de-AT" dirty="0"/>
              <a:t>Daher kann z.B. ein 2-Methylbutan verschieden gezeichnet werden: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5B9DC7-9ADE-432B-B1BF-A57C87F59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7" y="3902180"/>
            <a:ext cx="1929683" cy="13624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BE05FA-394A-4479-91FB-DA132B814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91" y="5495521"/>
            <a:ext cx="1929683" cy="13624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8090367-4C48-4900-9482-622E4C84F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58" y="3830471"/>
            <a:ext cx="1929683" cy="136247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E388512-5E25-492B-9213-2118FDE9F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56" y="3857860"/>
            <a:ext cx="1246872" cy="205852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15DBFA1-B383-48DB-9FA6-30B5BB0CD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14" y="5496338"/>
            <a:ext cx="1928526" cy="13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97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7C404-21E4-4359-B109-7ED650B9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2841" cy="1325563"/>
          </a:xfrm>
        </p:spPr>
        <p:txBody>
          <a:bodyPr/>
          <a:lstStyle/>
          <a:p>
            <a:r>
              <a:rPr lang="de-AT" dirty="0"/>
              <a:t>Anzahl der möglichen Isomere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8C40BEAC-DAA6-4283-937D-AF795B9BB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961955"/>
              </p:ext>
            </p:extLst>
          </p:nvPr>
        </p:nvGraphicFramePr>
        <p:xfrm>
          <a:off x="628650" y="1825625"/>
          <a:ext cx="7886700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109692889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40571833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326679821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942899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Stone Handwriting" panose="02000506030000020003" pitchFamily="2" charset="0"/>
                        </a:rPr>
                        <a:t>Anzahl der </a:t>
                      </a:r>
                      <a:br>
                        <a:rPr lang="de-AT" sz="2400" dirty="0">
                          <a:solidFill>
                            <a:schemeClr val="tx1"/>
                          </a:solidFill>
                          <a:latin typeface="Stone Handwriting" panose="02000506030000020003" pitchFamily="2" charset="0"/>
                        </a:rPr>
                      </a:br>
                      <a:r>
                        <a:rPr lang="de-AT" sz="2400" dirty="0">
                          <a:solidFill>
                            <a:schemeClr val="tx1"/>
                          </a:solidFill>
                          <a:latin typeface="Stone Handwriting" panose="02000506030000020003" pitchFamily="2" charset="0"/>
                        </a:rPr>
                        <a:t>C-Atome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Stone Handwriting" panose="02000506030000020003" pitchFamily="2" charset="0"/>
                        </a:rPr>
                        <a:t>Anzahl der Isomere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Stone Handwriting" panose="02000506030000020003" pitchFamily="2" charset="0"/>
                        </a:rPr>
                        <a:t>Anzahl der </a:t>
                      </a:r>
                      <a:br>
                        <a:rPr lang="de-AT" sz="2400" dirty="0">
                          <a:solidFill>
                            <a:schemeClr val="tx1"/>
                          </a:solidFill>
                          <a:latin typeface="Stone Handwriting" panose="02000506030000020003" pitchFamily="2" charset="0"/>
                        </a:rPr>
                      </a:br>
                      <a:r>
                        <a:rPr lang="de-AT" sz="2400" dirty="0">
                          <a:solidFill>
                            <a:schemeClr val="tx1"/>
                          </a:solidFill>
                          <a:latin typeface="Stone Handwriting" panose="02000506030000020003" pitchFamily="2" charset="0"/>
                        </a:rPr>
                        <a:t>C-Atome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Stone Handwriting" panose="02000506030000020003" pitchFamily="2" charset="0"/>
                        </a:rPr>
                        <a:t>Anzahl der Isomere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701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3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367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51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355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802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61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1858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757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4347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85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latin typeface="Stone Handwriting" panose="02000506030000020003" pitchFamily="2" charset="0"/>
                        </a:rPr>
                        <a:t>10359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916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541EC-30DC-4BC3-8A9A-C736E364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Alltagsbeispiel - Bausteine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D17AB3-BAAC-4E15-B11B-11673CBD5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Gleiche Bausteine</a:t>
            </a:r>
          </a:p>
          <a:p>
            <a:r>
              <a:rPr lang="de-AT" dirty="0"/>
              <a:t>Unterschiedliche Eigenschaften</a:t>
            </a:r>
            <a:br>
              <a:rPr lang="de-AT" dirty="0"/>
            </a:br>
            <a:r>
              <a:rPr lang="de-AT" dirty="0"/>
              <a:t>(z.B. Schwerpunkt, Stabilität, …)</a:t>
            </a:r>
          </a:p>
        </p:txBody>
      </p:sp>
      <p:pic>
        <p:nvPicPr>
          <p:cNvPr id="5" name="Grafik 4" descr="Ein Bild, das Ding enthält.&#10;&#10;Mit hoher Zuverlässigkeit generierte Beschreibung">
            <a:extLst>
              <a:ext uri="{FF2B5EF4-FFF2-40B4-BE49-F238E27FC236}">
                <a16:creationId xmlns:a16="http://schemas.microsoft.com/office/drawing/2014/main" id="{53BB6E63-0BA7-47D1-B3F4-D5CF98AAD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" y="4832238"/>
            <a:ext cx="5696900" cy="1862279"/>
          </a:xfrm>
          <a:prstGeom prst="rect">
            <a:avLst/>
          </a:prstGeom>
        </p:spPr>
      </p:pic>
      <p:pic>
        <p:nvPicPr>
          <p:cNvPr id="7" name="Grafik 6" descr="Ein Bild, das Gebäude, Ding enthält.&#10;&#10;Mit hoher Zuverlässigkeit generierte Beschreibung">
            <a:extLst>
              <a:ext uri="{FF2B5EF4-FFF2-40B4-BE49-F238E27FC236}">
                <a16:creationId xmlns:a16="http://schemas.microsoft.com/office/drawing/2014/main" id="{43FA6B3C-8858-4488-B153-735BB4521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50" y="3649284"/>
            <a:ext cx="2560873" cy="304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6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65B79-F52F-468E-9243-9DB3D657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2C028F-676F-4748-B274-799F78FF1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0" y="1581416"/>
            <a:ext cx="6609554" cy="37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8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15A71824-B5E3-4AAC-BA14-2134D5FCDF8D}"/>
              </a:ext>
            </a:extLst>
          </p:cNvPr>
          <p:cNvSpPr/>
          <p:nvPr/>
        </p:nvSpPr>
        <p:spPr>
          <a:xfrm flipV="1">
            <a:off x="3789227" y="5475383"/>
            <a:ext cx="379138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noFill/>
          <a:ln w="304800">
            <a:solidFill>
              <a:srgbClr val="7030A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566F6820-6186-4EDA-A78F-B57E12C886ED}"/>
              </a:ext>
            </a:extLst>
          </p:cNvPr>
          <p:cNvSpPr/>
          <p:nvPr/>
        </p:nvSpPr>
        <p:spPr>
          <a:xfrm flipV="1">
            <a:off x="5372323" y="5475382"/>
            <a:ext cx="379138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noFill/>
          <a:ln w="304800">
            <a:solidFill>
              <a:srgbClr val="7030A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195088C-D3F5-4315-8BBA-9755115F3176}"/>
              </a:ext>
            </a:extLst>
          </p:cNvPr>
          <p:cNvSpPr/>
          <p:nvPr/>
        </p:nvSpPr>
        <p:spPr>
          <a:xfrm>
            <a:off x="4239654" y="5507948"/>
            <a:ext cx="1131494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04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Wolke 13">
            <a:extLst>
              <a:ext uri="{FF2B5EF4-FFF2-40B4-BE49-F238E27FC236}">
                <a16:creationId xmlns:a16="http://schemas.microsoft.com/office/drawing/2014/main" id="{89ED6BA1-DDC1-4AB9-95A1-FA8DA7033111}"/>
              </a:ext>
            </a:extLst>
          </p:cNvPr>
          <p:cNvSpPr/>
          <p:nvPr/>
        </p:nvSpPr>
        <p:spPr>
          <a:xfrm>
            <a:off x="5832695" y="2657847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Wolke 2">
            <a:extLst>
              <a:ext uri="{FF2B5EF4-FFF2-40B4-BE49-F238E27FC236}">
                <a16:creationId xmlns:a16="http://schemas.microsoft.com/office/drawing/2014/main" id="{57D23104-2E6E-4330-B79D-50F47C84D896}"/>
              </a:ext>
            </a:extLst>
          </p:cNvPr>
          <p:cNvSpPr/>
          <p:nvPr/>
        </p:nvSpPr>
        <p:spPr>
          <a:xfrm>
            <a:off x="5111456" y="30479"/>
            <a:ext cx="1397000" cy="150971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EA339E2-D674-4CA9-A949-6DD8DBA5EA6A}"/>
              </a:ext>
            </a:extLst>
          </p:cNvPr>
          <p:cNvSpPr/>
          <p:nvPr/>
        </p:nvSpPr>
        <p:spPr>
          <a:xfrm>
            <a:off x="2533880" y="2213618"/>
            <a:ext cx="5563569" cy="76531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Beispiel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CA0CC5-205F-4EE7-9349-993BC28A24C1}"/>
              </a:ext>
            </a:extLst>
          </p:cNvPr>
          <p:cNvSpPr txBox="1"/>
          <p:nvPr/>
        </p:nvSpPr>
        <p:spPr>
          <a:xfrm>
            <a:off x="2446543" y="1768686"/>
            <a:ext cx="5650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7030A0"/>
                </a:solidFill>
                <a:latin typeface="Stone Handwriting" panose="02000506030000020003" pitchFamily="2" charset="0"/>
              </a:rPr>
              <a:t>8	 7	   6      5      4     3      2      1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4924ABD-29C6-4362-B049-334C460AAD90}"/>
              </a:ext>
            </a:extLst>
          </p:cNvPr>
          <p:cNvSpPr/>
          <p:nvPr/>
        </p:nvSpPr>
        <p:spPr>
          <a:xfrm flipV="1">
            <a:off x="5739788" y="5465531"/>
            <a:ext cx="1178804" cy="88135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C000"/>
          </a:solidFill>
          <a:ln w="304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00C3D5A-0066-4FEB-8786-B19593801993}"/>
              </a:ext>
            </a:extLst>
          </p:cNvPr>
          <p:cNvSpPr/>
          <p:nvPr/>
        </p:nvSpPr>
        <p:spPr>
          <a:xfrm>
            <a:off x="6918592" y="5475383"/>
            <a:ext cx="1131493" cy="78284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04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A3F062-CA3C-49FF-B84A-0B9677B07F91}"/>
              </a:ext>
            </a:extLst>
          </p:cNvPr>
          <p:cNvSpPr txBox="1"/>
          <p:nvPr/>
        </p:nvSpPr>
        <p:spPr>
          <a:xfrm>
            <a:off x="3717937" y="5184782"/>
            <a:ext cx="440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Stone Handwriting" panose="02000506030000020003" pitchFamily="2" charset="0"/>
              </a:rPr>
              <a:t>4-Ethyl-3-Methyloctan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1E0C48E-BCE5-4CAD-A225-4CDF9CF7A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0" y="79804"/>
            <a:ext cx="6734507" cy="383943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929C743-EA68-4B4E-A23F-98A5A5877D82}"/>
              </a:ext>
            </a:extLst>
          </p:cNvPr>
          <p:cNvSpPr txBox="1"/>
          <p:nvPr/>
        </p:nvSpPr>
        <p:spPr>
          <a:xfrm>
            <a:off x="117332" y="4046272"/>
            <a:ext cx="4338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Seitenketten: Methyl- und Ethyl-</a:t>
            </a:r>
          </a:p>
          <a:p>
            <a:r>
              <a:rPr lang="de-AT" sz="2400" dirty="0">
                <a:latin typeface="Stone Handwriting" panose="02000506030000020003" pitchFamily="2" charset="0"/>
              </a:rPr>
              <a:t>-&gt; Sortierung: alphabetisch</a:t>
            </a:r>
          </a:p>
        </p:txBody>
      </p:sp>
    </p:spTree>
    <p:extLst>
      <p:ext uri="{BB962C8B-B14F-4D97-AF65-F5344CB8AC3E}">
        <p14:creationId xmlns:p14="http://schemas.microsoft.com/office/powerpoint/2010/main" val="175251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F66E3-0B6F-4C89-98EE-EB156666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9B30EA-7A4B-4B5C-9083-7CDC04D98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2" y="1690689"/>
            <a:ext cx="7646508" cy="40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5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lke 2">
            <a:extLst>
              <a:ext uri="{FF2B5EF4-FFF2-40B4-BE49-F238E27FC236}">
                <a16:creationId xmlns:a16="http://schemas.microsoft.com/office/drawing/2014/main" id="{57D23104-2E6E-4330-B79D-50F47C84D896}"/>
              </a:ext>
            </a:extLst>
          </p:cNvPr>
          <p:cNvSpPr/>
          <p:nvPr/>
        </p:nvSpPr>
        <p:spPr>
          <a:xfrm>
            <a:off x="3239782" y="840574"/>
            <a:ext cx="1397000" cy="174536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Wolke 13">
            <a:extLst>
              <a:ext uri="{FF2B5EF4-FFF2-40B4-BE49-F238E27FC236}">
                <a16:creationId xmlns:a16="http://schemas.microsoft.com/office/drawing/2014/main" id="{89ED6BA1-DDC1-4AB9-95A1-FA8DA7033111}"/>
              </a:ext>
            </a:extLst>
          </p:cNvPr>
          <p:cNvSpPr/>
          <p:nvPr/>
        </p:nvSpPr>
        <p:spPr>
          <a:xfrm>
            <a:off x="4556520" y="1183076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Wolke 22">
            <a:extLst>
              <a:ext uri="{FF2B5EF4-FFF2-40B4-BE49-F238E27FC236}">
                <a16:creationId xmlns:a16="http://schemas.microsoft.com/office/drawing/2014/main" id="{21D8F428-C847-47AB-BBC3-52E170EDC3B3}"/>
              </a:ext>
            </a:extLst>
          </p:cNvPr>
          <p:cNvSpPr/>
          <p:nvPr/>
        </p:nvSpPr>
        <p:spPr>
          <a:xfrm>
            <a:off x="3239782" y="3339285"/>
            <a:ext cx="1397000" cy="1509711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8EA339E2-D674-4CA9-A949-6DD8DBA5EA6A}"/>
              </a:ext>
            </a:extLst>
          </p:cNvPr>
          <p:cNvSpPr/>
          <p:nvPr/>
        </p:nvSpPr>
        <p:spPr>
          <a:xfrm>
            <a:off x="2327640" y="3008110"/>
            <a:ext cx="5835910" cy="109663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2317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132251C-6722-46B1-BC1A-C29A8EFB3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75" y="958406"/>
            <a:ext cx="6924102" cy="3701570"/>
          </a:xfrm>
          <a:prstGeom prst="rect">
            <a:avLst/>
          </a:prstGeom>
        </p:spPr>
      </p:pic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A4189466-DA0D-48BD-B3C6-0F6277029D0C}"/>
              </a:ext>
            </a:extLst>
          </p:cNvPr>
          <p:cNvSpPr/>
          <p:nvPr/>
        </p:nvSpPr>
        <p:spPr>
          <a:xfrm flipV="1">
            <a:off x="4573245" y="6189510"/>
            <a:ext cx="716317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noFill/>
          <a:ln w="304800">
            <a:solidFill>
              <a:srgbClr val="7030A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126C4077-2812-4FE8-9F5B-6A35CBA2F78A}"/>
              </a:ext>
            </a:extLst>
          </p:cNvPr>
          <p:cNvSpPr/>
          <p:nvPr/>
        </p:nvSpPr>
        <p:spPr>
          <a:xfrm flipV="1">
            <a:off x="5338097" y="6189512"/>
            <a:ext cx="512165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04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7D7B11AE-44F4-4AB6-9FE6-F604DDEF04C1}"/>
              </a:ext>
            </a:extLst>
          </p:cNvPr>
          <p:cNvSpPr/>
          <p:nvPr/>
        </p:nvSpPr>
        <p:spPr>
          <a:xfrm flipV="1">
            <a:off x="2998574" y="6143793"/>
            <a:ext cx="379138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noFill/>
          <a:ln w="304800">
            <a:solidFill>
              <a:srgbClr val="7030A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4195088C-D3F5-4315-8BBA-9755115F3176}"/>
              </a:ext>
            </a:extLst>
          </p:cNvPr>
          <p:cNvSpPr/>
          <p:nvPr/>
        </p:nvSpPr>
        <p:spPr>
          <a:xfrm flipV="1">
            <a:off x="3426246" y="6175798"/>
            <a:ext cx="1024072" cy="91438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04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FB991F-E231-4C63-8C34-00802B6C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Beispiel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CA0CC5-205F-4EE7-9349-993BC28A24C1}"/>
              </a:ext>
            </a:extLst>
          </p:cNvPr>
          <p:cNvSpPr txBox="1"/>
          <p:nvPr/>
        </p:nvSpPr>
        <p:spPr>
          <a:xfrm>
            <a:off x="2193158" y="2580834"/>
            <a:ext cx="5881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7030A0"/>
                </a:solidFill>
                <a:latin typeface="Stone Handwriting" panose="02000506030000020003" pitchFamily="2" charset="0"/>
              </a:rPr>
              <a:t>1	 2	     3         4     5     6     7     8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4924ABD-29C6-4362-B049-334C460AAD90}"/>
              </a:ext>
            </a:extLst>
          </p:cNvPr>
          <p:cNvSpPr/>
          <p:nvPr/>
        </p:nvSpPr>
        <p:spPr>
          <a:xfrm flipV="1">
            <a:off x="5898796" y="6202272"/>
            <a:ext cx="1085897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C000"/>
          </a:solidFill>
          <a:ln w="304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00C3D5A-0066-4FEB-8786-B19593801993}"/>
              </a:ext>
            </a:extLst>
          </p:cNvPr>
          <p:cNvSpPr/>
          <p:nvPr/>
        </p:nvSpPr>
        <p:spPr>
          <a:xfrm>
            <a:off x="7032057" y="6208849"/>
            <a:ext cx="1131493" cy="78284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04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A3F062-CA3C-49FF-B84A-0B9677B07F91}"/>
              </a:ext>
            </a:extLst>
          </p:cNvPr>
          <p:cNvSpPr txBox="1"/>
          <p:nvPr/>
        </p:nvSpPr>
        <p:spPr>
          <a:xfrm>
            <a:off x="3001840" y="5885684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>
                <a:latin typeface="Stone Handwriting" panose="02000506030000020003" pitchFamily="2" charset="0"/>
              </a:rPr>
              <a:t>3-Ethyl-3,4-Dimethyloctan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929C743-EA68-4B4E-A23F-98A5A5877D82}"/>
              </a:ext>
            </a:extLst>
          </p:cNvPr>
          <p:cNvSpPr txBox="1"/>
          <p:nvPr/>
        </p:nvSpPr>
        <p:spPr>
          <a:xfrm>
            <a:off x="156472" y="4856223"/>
            <a:ext cx="5437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latin typeface="Stone Handwriting" panose="02000506030000020003" pitchFamily="2" charset="0"/>
              </a:rPr>
              <a:t>Die Vorsilbe „Di-“ ändert </a:t>
            </a:r>
            <a:br>
              <a:rPr lang="de-AT" sz="2400" dirty="0">
                <a:latin typeface="Stone Handwriting" panose="02000506030000020003" pitchFamily="2" charset="0"/>
              </a:rPr>
            </a:br>
            <a:r>
              <a:rPr lang="de-AT" sz="2400" dirty="0">
                <a:latin typeface="Stone Handwriting" panose="02000506030000020003" pitchFamily="2" charset="0"/>
              </a:rPr>
              <a:t>nichts an der alphabetischen Sortierung.</a:t>
            </a:r>
          </a:p>
        </p:txBody>
      </p:sp>
    </p:spTree>
    <p:extLst>
      <p:ext uri="{BB962C8B-B14F-4D97-AF65-F5344CB8AC3E}">
        <p14:creationId xmlns:p14="http://schemas.microsoft.com/office/powerpoint/2010/main" val="314853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A407F-2DA9-4F21-A398-59ABA262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Alltagsbeispiel - Steckblume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315B1E-D1CA-4495-9808-89AEB510B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4 rote Steckblumen</a:t>
            </a:r>
          </a:p>
          <a:p>
            <a:r>
              <a:rPr lang="de-AT" dirty="0"/>
              <a:t>3 grüne Steckblumen</a:t>
            </a:r>
          </a:p>
          <a:p>
            <a:r>
              <a:rPr lang="de-AT" dirty="0"/>
              <a:t>Gleiche Bausteine</a:t>
            </a:r>
            <a:br>
              <a:rPr lang="de-AT" dirty="0"/>
            </a:br>
            <a:r>
              <a:rPr lang="de-AT" dirty="0"/>
              <a:t>-&gt; unterschiedliche Figuren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44A942-DF9A-43E7-B0E7-7D1263921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52" y="3669474"/>
            <a:ext cx="2543411" cy="3319153"/>
          </a:xfrm>
          <a:prstGeom prst="rect">
            <a:avLst/>
          </a:prstGeom>
        </p:spPr>
      </p:pic>
      <p:pic>
        <p:nvPicPr>
          <p:cNvPr id="7" name="Grafik 6" descr="Ein Bild, das Objekt, Ding, Uhr enthält.&#10;&#10;Mit sehr hoher Zuverlässigkeit generierte Beschreibung">
            <a:extLst>
              <a:ext uri="{FF2B5EF4-FFF2-40B4-BE49-F238E27FC236}">
                <a16:creationId xmlns:a16="http://schemas.microsoft.com/office/drawing/2014/main" id="{DD60C7C1-E43D-433F-95C2-5761EBC87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43" y="1825625"/>
            <a:ext cx="3314010" cy="49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5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8ECB4-00A1-4A34-81CF-95428B1F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Isomerie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1A19A6-E35B-42CF-A8F8-CA9005F80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Name:</a:t>
            </a:r>
          </a:p>
          <a:p>
            <a:pPr lvl="1"/>
            <a:r>
              <a:rPr lang="de-AT" dirty="0" err="1"/>
              <a:t>isos</a:t>
            </a:r>
            <a:r>
              <a:rPr lang="de-AT" dirty="0"/>
              <a:t> … gleich</a:t>
            </a:r>
          </a:p>
          <a:p>
            <a:pPr lvl="1"/>
            <a:r>
              <a:rPr lang="de-AT" dirty="0" err="1"/>
              <a:t>meros</a:t>
            </a:r>
            <a:r>
              <a:rPr lang="de-AT" dirty="0"/>
              <a:t> … Teil / Anteil</a:t>
            </a:r>
          </a:p>
          <a:p>
            <a:r>
              <a:rPr lang="de-AT" dirty="0"/>
              <a:t>Isomere Verbindungen haben …</a:t>
            </a:r>
          </a:p>
          <a:p>
            <a:pPr lvl="1"/>
            <a:r>
              <a:rPr lang="de-AT" dirty="0"/>
              <a:t>Gleiche Summenformeln (gleiche Anzahl von Atomen)</a:t>
            </a:r>
          </a:p>
          <a:p>
            <a:pPr lvl="1"/>
            <a:r>
              <a:rPr lang="de-AT" dirty="0"/>
              <a:t>Unterschiedliche chemische Eigenschaften</a:t>
            </a:r>
          </a:p>
          <a:p>
            <a:pPr lvl="1"/>
            <a:r>
              <a:rPr lang="de-AT" dirty="0"/>
              <a:t>Unterschiedliche physikalische Eigenschaften</a:t>
            </a:r>
          </a:p>
        </p:txBody>
      </p:sp>
    </p:spTree>
    <p:extLst>
      <p:ext uri="{BB962C8B-B14F-4D97-AF65-F5344CB8AC3E}">
        <p14:creationId xmlns:p14="http://schemas.microsoft.com/office/powerpoint/2010/main" val="337460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90C3A24-D4A9-493E-9EC9-15A92BDE77F4}"/>
              </a:ext>
            </a:extLst>
          </p:cNvPr>
          <p:cNvSpPr/>
          <p:nvPr/>
        </p:nvSpPr>
        <p:spPr>
          <a:xfrm flipV="1">
            <a:off x="2796887" y="5184555"/>
            <a:ext cx="1551005" cy="87768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81000">
            <a:solidFill>
              <a:schemeClr val="accent2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B9C3C882-29C0-48E4-9322-D3220D8581F9}"/>
              </a:ext>
            </a:extLst>
          </p:cNvPr>
          <p:cNvSpPr/>
          <p:nvPr/>
        </p:nvSpPr>
        <p:spPr>
          <a:xfrm>
            <a:off x="6056640" y="5272323"/>
            <a:ext cx="1551005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81000">
            <a:solidFill>
              <a:schemeClr val="accent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B5194D9E-CE6E-4BA0-AEF5-4AA87771228F}"/>
              </a:ext>
            </a:extLst>
          </p:cNvPr>
          <p:cNvSpPr/>
          <p:nvPr/>
        </p:nvSpPr>
        <p:spPr>
          <a:xfrm>
            <a:off x="3164582" y="5567707"/>
            <a:ext cx="863114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81000">
            <a:solidFill>
              <a:schemeClr val="accent2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05789C3B-EDE5-4832-94E7-5E145CE9B445}"/>
              </a:ext>
            </a:extLst>
          </p:cNvPr>
          <p:cNvSpPr/>
          <p:nvPr/>
        </p:nvSpPr>
        <p:spPr>
          <a:xfrm>
            <a:off x="6364297" y="5611032"/>
            <a:ext cx="994970" cy="63552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81000">
            <a:solidFill>
              <a:schemeClr val="accent1">
                <a:alpha val="6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99A763E1-34E7-4C7B-9818-B2B8976FD809}"/>
              </a:ext>
            </a:extLst>
          </p:cNvPr>
          <p:cNvSpPr/>
          <p:nvPr/>
        </p:nvSpPr>
        <p:spPr>
          <a:xfrm flipV="1">
            <a:off x="6463422" y="4148684"/>
            <a:ext cx="737442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81000">
            <a:solidFill>
              <a:srgbClr val="FFFF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DFAE7A3-071A-438B-98F2-DD1047F771C7}"/>
              </a:ext>
            </a:extLst>
          </p:cNvPr>
          <p:cNvSpPr/>
          <p:nvPr/>
        </p:nvSpPr>
        <p:spPr>
          <a:xfrm flipV="1">
            <a:off x="3096427" y="4102965"/>
            <a:ext cx="737442" cy="45719"/>
          </a:xfrm>
          <a:custGeom>
            <a:avLst/>
            <a:gdLst>
              <a:gd name="connsiteX0" fmla="*/ 0 w 220337"/>
              <a:gd name="connsiteY0" fmla="*/ 33051 h 33051"/>
              <a:gd name="connsiteX1" fmla="*/ 55084 w 220337"/>
              <a:gd name="connsiteY1" fmla="*/ 22034 h 33051"/>
              <a:gd name="connsiteX2" fmla="*/ 121185 w 220337"/>
              <a:gd name="connsiteY2" fmla="*/ 0 h 33051"/>
              <a:gd name="connsiteX3" fmla="*/ 220337 w 220337"/>
              <a:gd name="connsiteY3" fmla="*/ 0 h 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37" h="33051">
                <a:moveTo>
                  <a:pt x="0" y="33051"/>
                </a:moveTo>
                <a:cubicBezTo>
                  <a:pt x="18361" y="29379"/>
                  <a:pt x="37019" y="26961"/>
                  <a:pt x="55084" y="22034"/>
                </a:cubicBezTo>
                <a:cubicBezTo>
                  <a:pt x="77491" y="15923"/>
                  <a:pt x="97959" y="0"/>
                  <a:pt x="121185" y="0"/>
                </a:cubicBezTo>
                <a:lnTo>
                  <a:pt x="220337" y="0"/>
                </a:lnTo>
              </a:path>
            </a:pathLst>
          </a:custGeom>
          <a:solidFill>
            <a:srgbClr val="FFFF00"/>
          </a:solidFill>
          <a:ln w="381000">
            <a:solidFill>
              <a:srgbClr val="FFFF00">
                <a:alpha val="6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0A91E1-2C4B-40A9-AC9D-76BFB2E8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</a:t>
            </a:r>
            <a:r>
              <a:rPr lang="de-AT" baseline="-25000" dirty="0"/>
              <a:t>4</a:t>
            </a:r>
            <a:r>
              <a:rPr lang="de-AT" dirty="0"/>
              <a:t>H</a:t>
            </a:r>
            <a:r>
              <a:rPr lang="de-AT" baseline="-25000" dirty="0"/>
              <a:t>10 </a:t>
            </a:r>
            <a:r>
              <a:rPr lang="de-AT" dirty="0"/>
              <a:t> = Butan?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CA5453-8FF8-4BB3-988B-3AB201E26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50" y="1634303"/>
            <a:ext cx="3786650" cy="183030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569509-00BC-4B2A-8797-DE563524B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48" y="1112356"/>
            <a:ext cx="3128102" cy="26750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2F8016E-7ADC-48F0-AC40-E35C50D72BB9}"/>
              </a:ext>
            </a:extLst>
          </p:cNvPr>
          <p:cNvSpPr txBox="1"/>
          <p:nvPr/>
        </p:nvSpPr>
        <p:spPr>
          <a:xfrm>
            <a:off x="444839" y="3907838"/>
            <a:ext cx="7806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874963" algn="dec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Summenformel:	 C</a:t>
            </a:r>
            <a:r>
              <a:rPr lang="de-AT" sz="2400" baseline="-25000" dirty="0">
                <a:latin typeface="Stone Handwriting" panose="02000506030000020003" pitchFamily="2" charset="0"/>
              </a:rPr>
              <a:t>4</a:t>
            </a:r>
            <a:r>
              <a:rPr lang="de-AT" sz="2400" dirty="0">
                <a:latin typeface="Stone Handwriting" panose="02000506030000020003" pitchFamily="2" charset="0"/>
              </a:rPr>
              <a:t>H</a:t>
            </a:r>
            <a:r>
              <a:rPr lang="de-AT" sz="2400" baseline="-25000" dirty="0">
                <a:latin typeface="Stone Handwriting" panose="02000506030000020003" pitchFamily="2" charset="0"/>
              </a:rPr>
              <a:t>10	</a:t>
            </a:r>
            <a:r>
              <a:rPr lang="de-AT" sz="2400" dirty="0">
                <a:latin typeface="Stone Handwriting" panose="02000506030000020003" pitchFamily="2" charset="0"/>
              </a:rPr>
              <a:t> C</a:t>
            </a:r>
            <a:r>
              <a:rPr lang="de-AT" sz="2400" baseline="-25000" dirty="0">
                <a:latin typeface="Stone Handwriting" panose="02000506030000020003" pitchFamily="2" charset="0"/>
              </a:rPr>
              <a:t>4</a:t>
            </a:r>
            <a:r>
              <a:rPr lang="de-AT" sz="2400" dirty="0">
                <a:latin typeface="Stone Handwriting" panose="02000506030000020003" pitchFamily="2" charset="0"/>
              </a:rPr>
              <a:t>H</a:t>
            </a:r>
            <a:r>
              <a:rPr lang="de-AT" sz="2400" baseline="-25000" dirty="0">
                <a:latin typeface="Stone Handwriting" panose="02000506030000020003" pitchFamily="2" charset="0"/>
              </a:rPr>
              <a:t>10</a:t>
            </a:r>
            <a:endParaRPr lang="de-AT" sz="2400" dirty="0">
              <a:latin typeface="Stone Handwriting" panose="02000506030000020003" pitchFamily="2" charset="0"/>
            </a:endParaRPr>
          </a:p>
          <a:p>
            <a:pPr>
              <a:tabLst>
                <a:tab pos="2874963" algn="dec"/>
                <a:tab pos="6280150" algn="dec"/>
              </a:tabLst>
            </a:pPr>
            <a:endParaRPr lang="de-AT" sz="2400" dirty="0">
              <a:latin typeface="Stone Handwriting" panose="02000506030000020003" pitchFamily="2" charset="0"/>
            </a:endParaRPr>
          </a:p>
          <a:p>
            <a:pPr>
              <a:tabLst>
                <a:tab pos="2874963" algn="dec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Unterschiedliche Eigenschaften z.B.:</a:t>
            </a:r>
          </a:p>
          <a:p>
            <a:pPr>
              <a:tabLst>
                <a:tab pos="2874963" algn="dec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Schmelzpunkt:	-138,29°C	-159,42°C</a:t>
            </a:r>
          </a:p>
          <a:p>
            <a:pPr>
              <a:tabLst>
                <a:tab pos="2874963" algn="dec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Siedepunkt:	-0,5°C	-11,7°C</a:t>
            </a:r>
          </a:p>
          <a:p>
            <a:pPr>
              <a:tabLst>
                <a:tab pos="2511425" algn="dec"/>
                <a:tab pos="6280150" algn="dec"/>
              </a:tabLst>
            </a:pPr>
            <a:endParaRPr lang="de-AT" sz="2400" dirty="0">
              <a:latin typeface="Stone Handwriting" panose="02000506030000020003" pitchFamily="2" charset="0"/>
            </a:endParaRPr>
          </a:p>
          <a:p>
            <a:pPr>
              <a:tabLst>
                <a:tab pos="2236788" algn="dec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Unterscheidung notwendig -&gt; unterschiedliche Namen</a:t>
            </a:r>
          </a:p>
        </p:txBody>
      </p:sp>
    </p:spTree>
    <p:extLst>
      <p:ext uri="{BB962C8B-B14F-4D97-AF65-F5344CB8AC3E}">
        <p14:creationId xmlns:p14="http://schemas.microsoft.com/office/powerpoint/2010/main" val="390121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623AD-7493-49F4-88E6-9D937056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</a:t>
            </a:r>
            <a:r>
              <a:rPr lang="de-AT" baseline="-25000" dirty="0"/>
              <a:t>4</a:t>
            </a:r>
            <a:r>
              <a:rPr lang="de-AT" dirty="0"/>
              <a:t>H</a:t>
            </a:r>
            <a:r>
              <a:rPr lang="de-AT" baseline="-25000" dirty="0"/>
              <a:t>10 </a:t>
            </a:r>
            <a:r>
              <a:rPr lang="de-AT" dirty="0"/>
              <a:t> = Butan?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C1714C0-615F-45E4-8594-32A78225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4715218"/>
            <a:ext cx="3868340" cy="1815966"/>
          </a:xfrm>
        </p:spPr>
        <p:txBody>
          <a:bodyPr/>
          <a:lstStyle/>
          <a:p>
            <a:r>
              <a:rPr lang="de-AT" dirty="0"/>
              <a:t>n-Butan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B127AC6-4AF6-4374-B131-6DD885182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4715218"/>
            <a:ext cx="3887391" cy="1815966"/>
          </a:xfrm>
        </p:spPr>
        <p:txBody>
          <a:bodyPr/>
          <a:lstStyle/>
          <a:p>
            <a:r>
              <a:rPr lang="de-AT" dirty="0"/>
              <a:t>Isobutan</a:t>
            </a:r>
          </a:p>
          <a:p>
            <a:r>
              <a:rPr lang="de-AT" dirty="0"/>
              <a:t>i-Butan</a:t>
            </a:r>
          </a:p>
          <a:p>
            <a:r>
              <a:rPr lang="de-AT" dirty="0"/>
              <a:t>2-Methylpropan</a:t>
            </a:r>
          </a:p>
        </p:txBody>
      </p:sp>
      <p:pic>
        <p:nvPicPr>
          <p:cNvPr id="9" name="Grafik 8" descr="Ein Bild, das drinnen, Tisch, sitzend, oben enthält.&#10;&#10;Mit sehr hoher Zuverlässigkeit generierte Beschreibung">
            <a:extLst>
              <a:ext uri="{FF2B5EF4-FFF2-40B4-BE49-F238E27FC236}">
                <a16:creationId xmlns:a16="http://schemas.microsoft.com/office/drawing/2014/main" id="{D3D27AA6-F060-4A71-AB6F-65A8D0D36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60" y="1316178"/>
            <a:ext cx="3571211" cy="3227942"/>
          </a:xfrm>
          <a:prstGeom prst="rect">
            <a:avLst/>
          </a:prstGeom>
        </p:spPr>
      </p:pic>
      <p:pic>
        <p:nvPicPr>
          <p:cNvPr id="11" name="Grafik 10" descr="Ein Bild, das drinnen, Zubehör, oben, klein enthält.&#10;&#10;Mit sehr hoher Zuverlässigkeit generierte Beschreibung">
            <a:extLst>
              <a:ext uri="{FF2B5EF4-FFF2-40B4-BE49-F238E27FC236}">
                <a16:creationId xmlns:a16="http://schemas.microsoft.com/office/drawing/2014/main" id="{BDBC0FF5-3AB9-4D12-8C5B-58BAC51FA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1" y="1690689"/>
            <a:ext cx="4303039" cy="268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7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22B4227-86C8-46EC-8614-A1D4BAAF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Regeln zur Benennung nach IUPAC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7B274DF-1E8F-4905-9C9E-5997107D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Längste Kette suchen</a:t>
            </a:r>
          </a:p>
          <a:p>
            <a:r>
              <a:rPr lang="de-AT" dirty="0"/>
              <a:t>Seitenketten (Alkyl-Gruppen) benennen</a:t>
            </a:r>
          </a:p>
          <a:p>
            <a:pPr lvl="1"/>
            <a:r>
              <a:rPr lang="de-AT" dirty="0"/>
              <a:t>Sortierung: alphabetisch</a:t>
            </a:r>
          </a:p>
          <a:p>
            <a:pPr lvl="1"/>
            <a:r>
              <a:rPr lang="de-AT" dirty="0"/>
              <a:t>Vorsilben für gleiche Alkyl-Gruppen</a:t>
            </a:r>
          </a:p>
          <a:p>
            <a:pPr lvl="2"/>
            <a:r>
              <a:rPr lang="de-AT" dirty="0"/>
              <a:t>2	-&gt; Di-</a:t>
            </a:r>
          </a:p>
          <a:p>
            <a:pPr lvl="2"/>
            <a:r>
              <a:rPr lang="de-AT" dirty="0"/>
              <a:t>3	-&gt; </a:t>
            </a:r>
            <a:r>
              <a:rPr lang="de-AT" dirty="0" err="1"/>
              <a:t>Tri</a:t>
            </a:r>
            <a:r>
              <a:rPr lang="de-AT" dirty="0"/>
              <a:t>-</a:t>
            </a:r>
          </a:p>
          <a:p>
            <a:pPr lvl="2"/>
            <a:r>
              <a:rPr lang="de-AT" dirty="0"/>
              <a:t>4	-&gt; Tetra-</a:t>
            </a:r>
          </a:p>
          <a:p>
            <a:pPr lvl="2"/>
            <a:r>
              <a:rPr lang="de-AT" dirty="0"/>
              <a:t>5	-&gt; </a:t>
            </a:r>
            <a:r>
              <a:rPr lang="de-AT" dirty="0" err="1"/>
              <a:t>Penta</a:t>
            </a:r>
            <a:r>
              <a:rPr lang="de-AT" dirty="0"/>
              <a:t>-</a:t>
            </a:r>
          </a:p>
          <a:p>
            <a:pPr lvl="2"/>
            <a:r>
              <a:rPr lang="de-AT" dirty="0"/>
              <a:t>usw.</a:t>
            </a:r>
          </a:p>
          <a:p>
            <a:r>
              <a:rPr lang="de-AT" dirty="0"/>
              <a:t>Nummerierung der Hauptkette: </a:t>
            </a:r>
          </a:p>
          <a:p>
            <a:pPr lvl="1"/>
            <a:r>
              <a:rPr lang="de-AT" dirty="0"/>
              <a:t>möglichst kleine Nummer für die Seitenketten</a:t>
            </a:r>
          </a:p>
          <a:p>
            <a:pPr lvl="1"/>
            <a:r>
              <a:rPr lang="de-AT" dirty="0"/>
              <a:t>Nummer(n) vor die Seitenkette(n) schreiben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206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C09D2-BC4D-4768-912D-80910234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Alkyl-Gruppe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FE02D9F-2783-48A9-A0F2-C96196A05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95168"/>
            <a:ext cx="1214304" cy="1367831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81E4E5-D40F-447F-B0E6-EAE891310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5167"/>
            <a:ext cx="1194717" cy="136783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AC15CA-EBBB-4696-AF8F-030402B5B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71256"/>
            <a:ext cx="1978139" cy="152415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2696DF-1C82-498B-86C7-3E00392146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1256"/>
            <a:ext cx="1938969" cy="15241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221B8E8-BB50-466E-B7D0-DDCAB7A53712}"/>
              </a:ext>
            </a:extLst>
          </p:cNvPr>
          <p:cNvSpPr txBox="1"/>
          <p:nvPr/>
        </p:nvSpPr>
        <p:spPr>
          <a:xfrm>
            <a:off x="668947" y="2764674"/>
            <a:ext cx="7806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84363" algn="l"/>
                <a:tab pos="3943350" algn="l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Methan	-&gt; 	Methyl-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9DC1085-3D96-46CD-916D-38457612FBAD}"/>
              </a:ext>
            </a:extLst>
          </p:cNvPr>
          <p:cNvSpPr txBox="1"/>
          <p:nvPr/>
        </p:nvSpPr>
        <p:spPr>
          <a:xfrm>
            <a:off x="668947" y="4916484"/>
            <a:ext cx="7806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84363" algn="l"/>
                <a:tab pos="3943350" algn="l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Ethan	-&gt;	Ethyl-</a:t>
            </a:r>
          </a:p>
          <a:p>
            <a:pPr>
              <a:tabLst>
                <a:tab pos="1884363" algn="l"/>
                <a:tab pos="3943350" algn="l"/>
                <a:tab pos="6280150" algn="dec"/>
              </a:tabLst>
            </a:pPr>
            <a:endParaRPr lang="de-AT" sz="2400" dirty="0">
              <a:latin typeface="Stone Handwriting" panose="02000506030000020003" pitchFamily="2" charset="0"/>
            </a:endParaRPr>
          </a:p>
          <a:p>
            <a:pPr>
              <a:tabLst>
                <a:tab pos="1884363" algn="l"/>
                <a:tab pos="3943350" algn="l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Propan	-&gt; 	</a:t>
            </a:r>
            <a:r>
              <a:rPr lang="de-AT" sz="2400" dirty="0" err="1">
                <a:latin typeface="Stone Handwriting" panose="02000506030000020003" pitchFamily="2" charset="0"/>
              </a:rPr>
              <a:t>Propyl</a:t>
            </a:r>
            <a:r>
              <a:rPr lang="de-AT" sz="2400" dirty="0">
                <a:latin typeface="Stone Handwriting" panose="02000506030000020003" pitchFamily="2" charset="0"/>
              </a:rPr>
              <a:t>-</a:t>
            </a:r>
          </a:p>
          <a:p>
            <a:pPr>
              <a:tabLst>
                <a:tab pos="1884363" algn="l"/>
                <a:tab pos="3943350" algn="l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Butan	-&gt; 	Butyl-</a:t>
            </a:r>
          </a:p>
          <a:p>
            <a:pPr>
              <a:tabLst>
                <a:tab pos="1884363" algn="l"/>
                <a:tab pos="3943350" algn="l"/>
                <a:tab pos="6280150" algn="dec"/>
              </a:tabLst>
            </a:pPr>
            <a:r>
              <a:rPr lang="de-AT" sz="2400" dirty="0">
                <a:latin typeface="Stone Handwriting" panose="02000506030000020003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0863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A5185-F579-48C2-808D-4711C066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Alkyl-Gruppen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69AFBB-DBCF-4F67-937F-1EB7B2F3A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Endung: </a:t>
            </a:r>
            <a:r>
              <a:rPr lang="de-AT" dirty="0" err="1"/>
              <a:t>yl</a:t>
            </a:r>
            <a:endParaRPr lang="de-AT" dirty="0"/>
          </a:p>
          <a:p>
            <a:endParaRPr lang="de-AT" dirty="0"/>
          </a:p>
          <a:p>
            <a:r>
              <a:rPr lang="de-AT" dirty="0"/>
              <a:t>CH</a:t>
            </a:r>
            <a:r>
              <a:rPr lang="de-AT" baseline="-25000" dirty="0"/>
              <a:t>3</a:t>
            </a:r>
            <a:r>
              <a:rPr lang="de-AT" dirty="0"/>
              <a:t>-		Methyl-</a:t>
            </a:r>
          </a:p>
          <a:p>
            <a:r>
              <a:rPr lang="de-AT" dirty="0"/>
              <a:t>C</a:t>
            </a:r>
            <a:r>
              <a:rPr lang="de-AT" baseline="-25000" dirty="0"/>
              <a:t>2</a:t>
            </a:r>
            <a:r>
              <a:rPr lang="de-AT" dirty="0"/>
              <a:t>H</a:t>
            </a:r>
            <a:r>
              <a:rPr lang="de-AT" baseline="-25000" dirty="0"/>
              <a:t>5</a:t>
            </a:r>
            <a:r>
              <a:rPr lang="de-AT" dirty="0"/>
              <a:t>-	Ethyl-</a:t>
            </a:r>
          </a:p>
          <a:p>
            <a:r>
              <a:rPr lang="de-AT" dirty="0"/>
              <a:t>C</a:t>
            </a:r>
            <a:r>
              <a:rPr lang="de-AT" baseline="-25000" dirty="0"/>
              <a:t>3</a:t>
            </a:r>
            <a:r>
              <a:rPr lang="de-AT" dirty="0"/>
              <a:t>H</a:t>
            </a:r>
            <a:r>
              <a:rPr lang="de-AT" baseline="-25000" dirty="0"/>
              <a:t>7</a:t>
            </a:r>
            <a:r>
              <a:rPr lang="de-AT" dirty="0"/>
              <a:t>-	</a:t>
            </a:r>
            <a:r>
              <a:rPr lang="de-AT" dirty="0" err="1"/>
              <a:t>Propyl</a:t>
            </a:r>
            <a:r>
              <a:rPr lang="de-AT" dirty="0"/>
              <a:t>-</a:t>
            </a:r>
          </a:p>
          <a:p>
            <a:r>
              <a:rPr lang="de-AT" dirty="0"/>
              <a:t>C</a:t>
            </a:r>
            <a:r>
              <a:rPr lang="de-AT" baseline="-25000" dirty="0"/>
              <a:t>4</a:t>
            </a:r>
            <a:r>
              <a:rPr lang="de-AT" dirty="0"/>
              <a:t>H</a:t>
            </a:r>
            <a:r>
              <a:rPr lang="de-AT" baseline="-25000" dirty="0"/>
              <a:t>9</a:t>
            </a:r>
            <a:r>
              <a:rPr lang="de-AT" dirty="0"/>
              <a:t>-	Butyl-</a:t>
            </a:r>
          </a:p>
          <a:p>
            <a:r>
              <a:rPr lang="de-AT" dirty="0"/>
              <a:t>C</a:t>
            </a:r>
            <a:r>
              <a:rPr lang="de-AT" baseline="-25000" dirty="0"/>
              <a:t>5</a:t>
            </a:r>
            <a:r>
              <a:rPr lang="de-AT" dirty="0"/>
              <a:t>H</a:t>
            </a:r>
            <a:r>
              <a:rPr lang="de-AT" baseline="-25000" dirty="0"/>
              <a:t>11</a:t>
            </a:r>
            <a:r>
              <a:rPr lang="de-AT" dirty="0"/>
              <a:t>-	</a:t>
            </a:r>
            <a:r>
              <a:rPr lang="de-AT" dirty="0" err="1"/>
              <a:t>Pentyl</a:t>
            </a:r>
            <a:r>
              <a:rPr lang="de-AT" dirty="0"/>
              <a:t>-</a:t>
            </a:r>
          </a:p>
          <a:p>
            <a:r>
              <a:rPr lang="de-AT" dirty="0"/>
              <a:t>C</a:t>
            </a:r>
            <a:r>
              <a:rPr lang="de-AT" baseline="-25000" dirty="0"/>
              <a:t>6</a:t>
            </a:r>
            <a:r>
              <a:rPr lang="de-AT" dirty="0"/>
              <a:t>H</a:t>
            </a:r>
            <a:r>
              <a:rPr lang="de-AT" baseline="-25000" dirty="0"/>
              <a:t>13</a:t>
            </a:r>
            <a:r>
              <a:rPr lang="de-AT" dirty="0"/>
              <a:t>-	</a:t>
            </a:r>
            <a:r>
              <a:rPr lang="de-AT" dirty="0" err="1"/>
              <a:t>Hexyl</a:t>
            </a:r>
            <a:r>
              <a:rPr lang="de-AT" dirty="0"/>
              <a:t>-</a:t>
            </a:r>
          </a:p>
        </p:txBody>
      </p:sp>
      <p:pic>
        <p:nvPicPr>
          <p:cNvPr id="9" name="Grafik 8" descr="Ein Bild, das Ding, Objekt enthält.&#10;&#10;Mit sehr hoher Zuverlässigkeit generierte Beschreibung">
            <a:extLst>
              <a:ext uri="{FF2B5EF4-FFF2-40B4-BE49-F238E27FC236}">
                <a16:creationId xmlns:a16="http://schemas.microsoft.com/office/drawing/2014/main" id="{41414181-A399-4EE1-95D3-0BFA5ADE9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26748"/>
            <a:ext cx="4063342" cy="30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0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439</Words>
  <Application>Microsoft Office PowerPoint</Application>
  <PresentationFormat>Bildschirmpräsentation (4:3)</PresentationFormat>
  <Paragraphs>183</Paragraphs>
  <Slides>23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Stone Handwriting</vt:lpstr>
      <vt:lpstr>Wingdings</vt:lpstr>
      <vt:lpstr>Arial</vt:lpstr>
      <vt:lpstr>Calibri</vt:lpstr>
      <vt:lpstr>123Marker</vt:lpstr>
      <vt:lpstr>Office</vt:lpstr>
      <vt:lpstr>Strukturisomerie</vt:lpstr>
      <vt:lpstr>Alltagsbeispiel - Bausteine</vt:lpstr>
      <vt:lpstr>Alltagsbeispiel - Steckblume</vt:lpstr>
      <vt:lpstr>Isomerie</vt:lpstr>
      <vt:lpstr>C4H10  = Butan?</vt:lpstr>
      <vt:lpstr>C4H10  = Butan?</vt:lpstr>
      <vt:lpstr>Regeln zur Benennung nach IUPAC</vt:lpstr>
      <vt:lpstr>Alkyl-Gruppe</vt:lpstr>
      <vt:lpstr>Alkyl-Gruppen</vt:lpstr>
      <vt:lpstr>Beispiel:  Schritt 1a - Längste Kette suchen</vt:lpstr>
      <vt:lpstr>Beispiel:  Schritt 1b - Längste Kette suchen</vt:lpstr>
      <vt:lpstr>Beispiel:  Schritt 1c - Längste Kette suchen</vt:lpstr>
      <vt:lpstr>Beispiel:  Schritt 1d - Längste Kette suchen</vt:lpstr>
      <vt:lpstr>Beispiel:  Schritt 2 - Seitenketten benennen</vt:lpstr>
      <vt:lpstr>Beispiel:  Schritt 2 - Seitenketten benennen</vt:lpstr>
      <vt:lpstr>Beispiel:  Schritt 3 - Nummerierung der Kette</vt:lpstr>
      <vt:lpstr>Beispiel:  Schritt 3 - Nummerierung der Kette</vt:lpstr>
      <vt:lpstr>Freie Drehbarkeit</vt:lpstr>
      <vt:lpstr>Anzahl der möglichen Isomere</vt:lpstr>
      <vt:lpstr>Beispiel</vt:lpstr>
      <vt:lpstr>Beispiel</vt:lpstr>
      <vt:lpstr>Beispiel</vt:lpstr>
      <vt:lpstr>Beispiel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f-5</dc:creator>
  <cp:lastModifiedBy>f-5</cp:lastModifiedBy>
  <cp:revision>41</cp:revision>
  <cp:lastPrinted>2017-06-27T21:29:11Z</cp:lastPrinted>
  <dcterms:created xsi:type="dcterms:W3CDTF">2017-06-21T19:42:16Z</dcterms:created>
  <dcterms:modified xsi:type="dcterms:W3CDTF">2017-06-27T21:37:45Z</dcterms:modified>
</cp:coreProperties>
</file>