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64" r:id="rId9"/>
    <p:sldId id="265" r:id="rId10"/>
    <p:sldId id="267" r:id="rId11"/>
    <p:sldId id="269" r:id="rId12"/>
    <p:sldId id="268" r:id="rId1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egoe Print" panose="02000600000000000000" pitchFamily="2" charset="0"/>
      <p:regular r:id="rId20"/>
      <p:bold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Segoe UI Emoji" panose="020B0502040204020203" pitchFamily="34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3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4254" autoAdjust="0"/>
  </p:normalViewPr>
  <p:slideViewPr>
    <p:cSldViewPr snapToGrid="0" showGuides="1">
      <p:cViewPr varScale="1">
        <p:scale>
          <a:sx n="104" d="100"/>
          <a:sy n="104" d="100"/>
        </p:scale>
        <p:origin x="942" y="108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E8F25-F40A-4DF4-9A2D-7E59A51BAE7A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43B4E-B74C-48F8-BB43-8D5A809DFE2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786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Foto: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8054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Foto: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812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Foto: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12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Fotos und Grafik: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007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Fotos und Grafik: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654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Foto und Grafik: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389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Foto: Wikipedia - https://upload.wikimedia.org/wikipedia/commons/c/c0/Photo-Polyswitch.jpg (Gemeinfrei)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357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736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Datenquelle: https://de.wikipedia.org/wiki/Spezifischer_Widerstand [28.8.2017]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006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Datenquelle: https://de.wikipedia.org/wiki/Widerstand_(Bauelement) [28.8.2017]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0663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latin typeface="Segoe Print" panose="02000600000000000000" pitchFamily="2" charset="0"/>
              </a:rPr>
              <a:t>Foto: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43B4E-B74C-48F8-BB43-8D5A809DFE2B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42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977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63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935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23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197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740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6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083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266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541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5AAF-1FC2-4239-A9BC-7463CB82A797}" type="datetimeFigureOut">
              <a:rPr lang="de-AT" smtClean="0"/>
              <a:t>10.09.2017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4F1-4765-4B4B-86F8-3F80F8AF1C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501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A6232A8-0DF4-478B-92FA-515726343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71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fld id="{48445AAF-1FC2-4239-A9BC-7463CB82A797}" type="datetimeFigureOut">
              <a:rPr lang="de-AT" smtClean="0"/>
              <a:pPr/>
              <a:t>10.09.2017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fld id="{08A744F1-4765-4B4B-86F8-3F80F8AF1C7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157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Print" panose="020006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669C7-336D-43FF-B62D-71AC272CB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865188"/>
            <a:ext cx="7772400" cy="2387600"/>
          </a:xfrm>
        </p:spPr>
        <p:txBody>
          <a:bodyPr/>
          <a:lstStyle/>
          <a:p>
            <a:r>
              <a:rPr lang="de-AT" dirty="0"/>
              <a:t>Bauelement</a:t>
            </a:r>
            <a:br>
              <a:rPr lang="de-AT" dirty="0"/>
            </a:br>
            <a:r>
              <a:rPr lang="de-AT" dirty="0"/>
              <a:t>Widerstand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BE75E6-596D-46B5-9863-F26FCF206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6" y="3721179"/>
            <a:ext cx="4657727" cy="2406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516B2F0-1BD7-486C-9F9F-D5124C2AB5A5}"/>
              </a:ext>
            </a:extLst>
          </p:cNvPr>
          <p:cNvSpPr txBox="1"/>
          <p:nvPr/>
        </p:nvSpPr>
        <p:spPr>
          <a:xfrm rot="16200000">
            <a:off x="8222594" y="5886900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Foto: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310671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ihandform: Form 67">
            <a:extLst>
              <a:ext uri="{FF2B5EF4-FFF2-40B4-BE49-F238E27FC236}">
                <a16:creationId xmlns:a16="http://schemas.microsoft.com/office/drawing/2014/main" id="{77D57DBD-38DB-414A-AC7B-C28D4B8F3ECC}"/>
              </a:ext>
            </a:extLst>
          </p:cNvPr>
          <p:cNvSpPr/>
          <p:nvPr/>
        </p:nvSpPr>
        <p:spPr>
          <a:xfrm>
            <a:off x="5865983" y="3350152"/>
            <a:ext cx="1131493" cy="78284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>
              <a:alpha val="0"/>
            </a:srgbClr>
          </a:solidFill>
          <a:ln w="304800">
            <a:solidFill>
              <a:srgbClr val="FFFF00">
                <a:alpha val="7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669F96-9141-4570-B02E-FF888CBF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F3A6A4-C582-4F73-BE4F-5EF59AF1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757" y="445836"/>
            <a:ext cx="4434829" cy="11641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61B572E-1A9A-4532-9D5E-57494589D76A}"/>
              </a:ext>
            </a:extLst>
          </p:cNvPr>
          <p:cNvSpPr txBox="1"/>
          <p:nvPr/>
        </p:nvSpPr>
        <p:spPr>
          <a:xfrm>
            <a:off x="740106" y="2560381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braun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248194-E9F8-4662-A08C-9EC9008E9B89}"/>
              </a:ext>
            </a:extLst>
          </p:cNvPr>
          <p:cNvSpPr txBox="1"/>
          <p:nvPr/>
        </p:nvSpPr>
        <p:spPr>
          <a:xfrm>
            <a:off x="2399904" y="2549800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schwarz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8DF1BE-4F12-4D8F-B814-888956FC6F27}"/>
              </a:ext>
            </a:extLst>
          </p:cNvPr>
          <p:cNvSpPr txBox="1"/>
          <p:nvPr/>
        </p:nvSpPr>
        <p:spPr>
          <a:xfrm>
            <a:off x="4449233" y="2493272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schwarz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1ADC1A-E468-4EEA-86FE-18E11B6AA8DF}"/>
              </a:ext>
            </a:extLst>
          </p:cNvPr>
          <p:cNvSpPr txBox="1"/>
          <p:nvPr/>
        </p:nvSpPr>
        <p:spPr>
          <a:xfrm>
            <a:off x="6848719" y="2522091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gold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3D3A0BE-AAF0-4289-BBC0-BE76EEEE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53" y="4535054"/>
            <a:ext cx="3373464" cy="2180101"/>
          </a:xfrm>
          <a:prstGeom prst="rect">
            <a:avLst/>
          </a:prstGeom>
        </p:spPr>
      </p:pic>
      <p:sp>
        <p:nvSpPr>
          <p:cNvPr id="46" name="Ellipse 45">
            <a:extLst>
              <a:ext uri="{FF2B5EF4-FFF2-40B4-BE49-F238E27FC236}">
                <a16:creationId xmlns:a16="http://schemas.microsoft.com/office/drawing/2014/main" id="{CB263EF7-C40D-451D-83DD-998A5D46D2D3}"/>
              </a:ext>
            </a:extLst>
          </p:cNvPr>
          <p:cNvSpPr/>
          <p:nvPr/>
        </p:nvSpPr>
        <p:spPr>
          <a:xfrm>
            <a:off x="3092103" y="5209310"/>
            <a:ext cx="378691" cy="24938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AB07744-6FAD-4144-AEB9-166790615304}"/>
              </a:ext>
            </a:extLst>
          </p:cNvPr>
          <p:cNvSpPr/>
          <p:nvPr/>
        </p:nvSpPr>
        <p:spPr>
          <a:xfrm>
            <a:off x="3731757" y="5084619"/>
            <a:ext cx="378691" cy="24938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F89C689-A102-4366-897B-B30FCAEDAEBB}"/>
              </a:ext>
            </a:extLst>
          </p:cNvPr>
          <p:cNvSpPr/>
          <p:nvPr/>
        </p:nvSpPr>
        <p:spPr>
          <a:xfrm>
            <a:off x="4371411" y="5084619"/>
            <a:ext cx="378691" cy="24938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39EB8CB0-83EE-4427-92C2-3A26E17FF265}"/>
              </a:ext>
            </a:extLst>
          </p:cNvPr>
          <p:cNvSpPr/>
          <p:nvPr/>
        </p:nvSpPr>
        <p:spPr>
          <a:xfrm>
            <a:off x="5116561" y="4932220"/>
            <a:ext cx="378691" cy="24938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997F9ED-3280-4C06-83E0-3E45AE3C2533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1487055" y="3685311"/>
            <a:ext cx="1660506" cy="156052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39AE0575-27AE-4293-97D1-A0D6B2D77647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3281449" y="3676075"/>
            <a:ext cx="639654" cy="140854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C4B79526-719C-46E1-A657-C844774DCB1B}"/>
              </a:ext>
            </a:extLst>
          </p:cNvPr>
          <p:cNvCxnSpPr>
            <a:cxnSpLocks/>
            <a:stCxn id="48" idx="0"/>
            <a:endCxn id="62" idx="2"/>
          </p:cNvCxnSpPr>
          <p:nvPr/>
        </p:nvCxnSpPr>
        <p:spPr>
          <a:xfrm flipV="1">
            <a:off x="4560757" y="3712385"/>
            <a:ext cx="178491" cy="13722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F3C140D8-12AE-4C88-BD01-A74262B2735C}"/>
              </a:ext>
            </a:extLst>
          </p:cNvPr>
          <p:cNvCxnSpPr>
            <a:cxnSpLocks/>
            <a:stCxn id="49" idx="7"/>
          </p:cNvCxnSpPr>
          <p:nvPr/>
        </p:nvCxnSpPr>
        <p:spPr>
          <a:xfrm flipV="1">
            <a:off x="5439794" y="3539283"/>
            <a:ext cx="2595842" cy="142945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97211157-DA86-4033-81A5-2B6BA4194E12}"/>
              </a:ext>
            </a:extLst>
          </p:cNvPr>
          <p:cNvSpPr txBox="1"/>
          <p:nvPr/>
        </p:nvSpPr>
        <p:spPr>
          <a:xfrm>
            <a:off x="1263276" y="3189165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1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0D87B2A5-3514-42C4-B5EC-B28EC97669FA}"/>
              </a:ext>
            </a:extLst>
          </p:cNvPr>
          <p:cNvSpPr txBox="1"/>
          <p:nvPr/>
        </p:nvSpPr>
        <p:spPr>
          <a:xfrm>
            <a:off x="2969683" y="3189165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0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D710D725-36E0-44D8-AA4A-132ABC69CB61}"/>
              </a:ext>
            </a:extLst>
          </p:cNvPr>
          <p:cNvSpPr txBox="1"/>
          <p:nvPr/>
        </p:nvSpPr>
        <p:spPr>
          <a:xfrm>
            <a:off x="4469783" y="3189165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·1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DE5401B-C1D3-47EE-A2B6-3E85449BC7AF}"/>
              </a:ext>
            </a:extLst>
          </p:cNvPr>
          <p:cNvSpPr txBox="1"/>
          <p:nvPr/>
        </p:nvSpPr>
        <p:spPr>
          <a:xfrm>
            <a:off x="5418198" y="3152855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= 10 </a:t>
            </a:r>
            <a:r>
              <a:rPr lang="el-GR" sz="2800" dirty="0">
                <a:latin typeface="Segoe Print" panose="02000600000000000000" pitchFamily="2" charset="0"/>
              </a:rPr>
              <a:t>Ω</a:t>
            </a:r>
            <a:endParaRPr lang="de-AT" sz="2800" dirty="0">
              <a:latin typeface="Segoe Print" panose="02000600000000000000" pitchFamily="2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ECD1B582-D9CD-441E-9095-F8641F07123B}"/>
              </a:ext>
            </a:extLst>
          </p:cNvPr>
          <p:cNvSpPr txBox="1"/>
          <p:nvPr/>
        </p:nvSpPr>
        <p:spPr>
          <a:xfrm>
            <a:off x="7811857" y="315615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±5%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D0C9BBA-A824-4E4B-A793-6E412E784008}"/>
              </a:ext>
            </a:extLst>
          </p:cNvPr>
          <p:cNvSpPr txBox="1"/>
          <p:nvPr/>
        </p:nvSpPr>
        <p:spPr>
          <a:xfrm rot="16200000">
            <a:off x="8222594" y="5886900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Foto: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26380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457BBBB-2C17-40D3-8EB5-8809BDB06FF4}"/>
              </a:ext>
            </a:extLst>
          </p:cNvPr>
          <p:cNvGrpSpPr/>
          <p:nvPr/>
        </p:nvGrpSpPr>
        <p:grpSpPr>
          <a:xfrm>
            <a:off x="1024663" y="3205019"/>
            <a:ext cx="1737010" cy="636621"/>
            <a:chOff x="1024663" y="3205019"/>
            <a:chExt cx="1737010" cy="636621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3A58AB10-8377-4A50-A75E-2ED695E64DEA}"/>
                </a:ext>
              </a:extLst>
            </p:cNvPr>
            <p:cNvSpPr/>
            <p:nvPr/>
          </p:nvSpPr>
          <p:spPr>
            <a:xfrm flipV="1">
              <a:off x="1024663" y="3795921"/>
              <a:ext cx="1736436" cy="45719"/>
            </a:xfrm>
            <a:custGeom>
              <a:avLst/>
              <a:gdLst>
                <a:gd name="connsiteX0" fmla="*/ 0 w 220337"/>
                <a:gd name="connsiteY0" fmla="*/ 33051 h 33051"/>
                <a:gd name="connsiteX1" fmla="*/ 55084 w 220337"/>
                <a:gd name="connsiteY1" fmla="*/ 22034 h 33051"/>
                <a:gd name="connsiteX2" fmla="*/ 121185 w 220337"/>
                <a:gd name="connsiteY2" fmla="*/ 0 h 33051"/>
                <a:gd name="connsiteX3" fmla="*/ 220337 w 220337"/>
                <a:gd name="connsiteY3" fmla="*/ 0 h 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337" h="33051">
                  <a:moveTo>
                    <a:pt x="0" y="33051"/>
                  </a:moveTo>
                  <a:cubicBezTo>
                    <a:pt x="18361" y="29379"/>
                    <a:pt x="37019" y="26961"/>
                    <a:pt x="55084" y="22034"/>
                  </a:cubicBezTo>
                  <a:cubicBezTo>
                    <a:pt x="77491" y="15923"/>
                    <a:pt x="97959" y="0"/>
                    <a:pt x="121185" y="0"/>
                  </a:cubicBezTo>
                  <a:lnTo>
                    <a:pt x="220337" y="0"/>
                  </a:lnTo>
                </a:path>
              </a:pathLst>
            </a:custGeom>
            <a:solidFill>
              <a:srgbClr val="FFFF00">
                <a:alpha val="0"/>
              </a:srgbClr>
            </a:solidFill>
            <a:ln w="304800">
              <a:solidFill>
                <a:srgbClr val="FFFF00">
                  <a:alpha val="72941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F0ABADEB-3B9F-42F9-9326-D544FCBBC527}"/>
                </a:ext>
              </a:extLst>
            </p:cNvPr>
            <p:cNvSpPr/>
            <p:nvPr/>
          </p:nvSpPr>
          <p:spPr>
            <a:xfrm flipV="1">
              <a:off x="1025237" y="3205019"/>
              <a:ext cx="1736436" cy="45719"/>
            </a:xfrm>
            <a:custGeom>
              <a:avLst/>
              <a:gdLst>
                <a:gd name="connsiteX0" fmla="*/ 0 w 220337"/>
                <a:gd name="connsiteY0" fmla="*/ 33051 h 33051"/>
                <a:gd name="connsiteX1" fmla="*/ 55084 w 220337"/>
                <a:gd name="connsiteY1" fmla="*/ 22034 h 33051"/>
                <a:gd name="connsiteX2" fmla="*/ 121185 w 220337"/>
                <a:gd name="connsiteY2" fmla="*/ 0 h 33051"/>
                <a:gd name="connsiteX3" fmla="*/ 220337 w 220337"/>
                <a:gd name="connsiteY3" fmla="*/ 0 h 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337" h="33051">
                  <a:moveTo>
                    <a:pt x="0" y="33051"/>
                  </a:moveTo>
                  <a:cubicBezTo>
                    <a:pt x="18361" y="29379"/>
                    <a:pt x="37019" y="26961"/>
                    <a:pt x="55084" y="22034"/>
                  </a:cubicBezTo>
                  <a:cubicBezTo>
                    <a:pt x="77491" y="15923"/>
                    <a:pt x="97959" y="0"/>
                    <a:pt x="121185" y="0"/>
                  </a:cubicBezTo>
                  <a:lnTo>
                    <a:pt x="220337" y="0"/>
                  </a:lnTo>
                </a:path>
              </a:pathLst>
            </a:custGeom>
            <a:solidFill>
              <a:srgbClr val="FFFF00">
                <a:alpha val="0"/>
              </a:srgbClr>
            </a:solidFill>
            <a:ln w="304800">
              <a:solidFill>
                <a:srgbClr val="FFFF00">
                  <a:alpha val="72941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9056D396-F730-4393-9DE4-5C8EB3BC8F6C}"/>
                </a:ext>
              </a:extLst>
            </p:cNvPr>
            <p:cNvSpPr/>
            <p:nvPr/>
          </p:nvSpPr>
          <p:spPr>
            <a:xfrm rot="185557">
              <a:off x="1025237" y="3512130"/>
              <a:ext cx="1736436" cy="68118"/>
            </a:xfrm>
            <a:custGeom>
              <a:avLst/>
              <a:gdLst>
                <a:gd name="connsiteX0" fmla="*/ 0 w 220337"/>
                <a:gd name="connsiteY0" fmla="*/ 33051 h 33051"/>
                <a:gd name="connsiteX1" fmla="*/ 55084 w 220337"/>
                <a:gd name="connsiteY1" fmla="*/ 22034 h 33051"/>
                <a:gd name="connsiteX2" fmla="*/ 121185 w 220337"/>
                <a:gd name="connsiteY2" fmla="*/ 0 h 33051"/>
                <a:gd name="connsiteX3" fmla="*/ 220337 w 220337"/>
                <a:gd name="connsiteY3" fmla="*/ 0 h 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337" h="33051">
                  <a:moveTo>
                    <a:pt x="0" y="33051"/>
                  </a:moveTo>
                  <a:cubicBezTo>
                    <a:pt x="18361" y="29379"/>
                    <a:pt x="37019" y="26961"/>
                    <a:pt x="55084" y="22034"/>
                  </a:cubicBezTo>
                  <a:cubicBezTo>
                    <a:pt x="77491" y="15923"/>
                    <a:pt x="97959" y="0"/>
                    <a:pt x="121185" y="0"/>
                  </a:cubicBezTo>
                  <a:lnTo>
                    <a:pt x="220337" y="0"/>
                  </a:lnTo>
                </a:path>
              </a:pathLst>
            </a:custGeom>
            <a:solidFill>
              <a:srgbClr val="FFFF00">
                <a:alpha val="0"/>
              </a:srgbClr>
            </a:solidFill>
            <a:ln w="304800">
              <a:solidFill>
                <a:srgbClr val="FFFF00">
                  <a:alpha val="72941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A51BAEF-063B-466A-8D57-1DD78A86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Ohmsches</a:t>
            </a:r>
            <a:r>
              <a:rPr lang="de-AT" dirty="0"/>
              <a:t> Gesetz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0532E4B-926B-4CD7-8F98-47F294DAC0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de-AT" dirty="0"/>
                  <a:t>Zusammenhang zwischen Strom, Spannung und Widerstand</a:t>
                </a:r>
                <a:br>
                  <a:rPr lang="de-AT" dirty="0"/>
                </a:br>
                <a:endParaRPr lang="de-AT" dirty="0"/>
              </a:p>
              <a:p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AT" b="0" i="0" smtClean="0"/>
                      <m:t>R</m:t>
                    </m:r>
                    <m:r>
                      <m:rPr>
                        <m:nor/>
                      </m:rPr>
                      <a:rPr lang="de-AT" b="0" i="0" smtClean="0"/>
                      <m:t>= 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AT" b="0" i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de-AT" b="0" i="0" smtClean="0"/>
                          <m:t>I</m:t>
                        </m:r>
                      </m:den>
                    </m:f>
                  </m:oMath>
                </a14:m>
                <a:r>
                  <a:rPr lang="de-AT" dirty="0"/>
                  <a:t>  </a:t>
                </a:r>
              </a:p>
              <a:p>
                <a:endParaRPr lang="de-AT" dirty="0"/>
              </a:p>
              <a:p>
                <a:pPr lvl="1">
                  <a:tabLst>
                    <a:tab pos="1081088" algn="l"/>
                    <a:tab pos="1431925" algn="l"/>
                  </a:tabLst>
                </a:pPr>
                <a:r>
                  <a:rPr lang="de-AT" dirty="0"/>
                  <a:t>R	… Widerstand in Ohm (</a:t>
                </a:r>
                <a:r>
                  <a:rPr lang="el-GR" dirty="0"/>
                  <a:t>Ω</a:t>
                </a:r>
                <a:r>
                  <a:rPr lang="de-AT" dirty="0"/>
                  <a:t>)</a:t>
                </a:r>
              </a:p>
              <a:p>
                <a:pPr lvl="1">
                  <a:tabLst>
                    <a:tab pos="1081088" algn="l"/>
                    <a:tab pos="1431925" algn="l"/>
                  </a:tabLst>
                </a:pPr>
                <a:r>
                  <a:rPr lang="de-AT" dirty="0"/>
                  <a:t>U	…	Spannung in Volt (V)</a:t>
                </a:r>
              </a:p>
              <a:p>
                <a:pPr lvl="1">
                  <a:tabLst>
                    <a:tab pos="1081088" algn="l"/>
                    <a:tab pos="1431925" algn="l"/>
                  </a:tabLst>
                </a:pPr>
                <a:r>
                  <a:rPr lang="de-AT" dirty="0"/>
                  <a:t>I	…	Strom in Ampere (A)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0532E4B-926B-4CD7-8F98-47F294DAC0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49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2BA311-00CA-4CB8-90D5-3386EC99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78" y="2596668"/>
            <a:ext cx="3087440" cy="2374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10C614A-D1D0-42F7-BBB7-0458F1BE9252}"/>
              </a:ext>
            </a:extLst>
          </p:cNvPr>
          <p:cNvSpPr/>
          <p:nvPr/>
        </p:nvSpPr>
        <p:spPr>
          <a:xfrm flipV="1">
            <a:off x="895928" y="4414981"/>
            <a:ext cx="1736436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>
              <a:alpha val="0"/>
            </a:srgbClr>
          </a:solidFill>
          <a:ln w="304800">
            <a:solidFill>
              <a:srgbClr val="FFFF00">
                <a:alpha val="7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C49979-8942-4AB9-B61F-CA4BD339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Leistung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8CC769-F989-47ED-860F-CC3579DD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1430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Am Widerstand wird die elektrische Energie in Wärme umgewandelt.</a:t>
            </a:r>
            <a:br>
              <a:rPr lang="de-AT" dirty="0"/>
            </a:br>
            <a:endParaRPr lang="de-AT" dirty="0"/>
          </a:p>
          <a:p>
            <a:r>
              <a:rPr lang="de-AT" dirty="0"/>
              <a:t>Der Widerstand muss </a:t>
            </a:r>
            <a:br>
              <a:rPr lang="de-AT" dirty="0"/>
            </a:br>
            <a:r>
              <a:rPr lang="de-AT" dirty="0"/>
              <a:t>für die Leistung ausgelegt </a:t>
            </a:r>
            <a:br>
              <a:rPr lang="de-AT" dirty="0"/>
            </a:br>
            <a:r>
              <a:rPr lang="de-AT" dirty="0"/>
              <a:t>sein.</a:t>
            </a:r>
            <a:br>
              <a:rPr lang="de-AT" dirty="0"/>
            </a:br>
            <a:endParaRPr lang="de-AT" dirty="0"/>
          </a:p>
          <a:p>
            <a:r>
              <a:rPr lang="de-AT" dirty="0"/>
              <a:t>P = U · I</a:t>
            </a:r>
            <a:br>
              <a:rPr lang="de-AT" dirty="0"/>
            </a:br>
            <a:br>
              <a:rPr lang="de-AT" dirty="0"/>
            </a:br>
            <a:endParaRPr lang="de-AT" dirty="0"/>
          </a:p>
          <a:p>
            <a:pPr marL="442913" lvl="1">
              <a:tabLst>
                <a:tab pos="720725" algn="l"/>
                <a:tab pos="1081088" algn="l"/>
              </a:tabLst>
            </a:pPr>
            <a:r>
              <a:rPr lang="de-AT" sz="2000" dirty="0"/>
              <a:t>P	…	Leistung am Widerstand in Watt (W)</a:t>
            </a:r>
          </a:p>
          <a:p>
            <a:pPr marL="442913" lvl="1">
              <a:tabLst>
                <a:tab pos="720725" algn="l"/>
                <a:tab pos="1081088" algn="l"/>
              </a:tabLst>
            </a:pPr>
            <a:r>
              <a:rPr lang="de-AT" sz="2000" dirty="0"/>
              <a:t>U	…	Spannungsabfall am Widerstand in Volt (V)</a:t>
            </a:r>
          </a:p>
          <a:p>
            <a:pPr marL="442913" lvl="1">
              <a:tabLst>
                <a:tab pos="720725" algn="l"/>
                <a:tab pos="1081088" algn="l"/>
              </a:tabLst>
            </a:pPr>
            <a:r>
              <a:rPr lang="de-AT" sz="2000" dirty="0"/>
              <a:t>I	…	Strom durch den Widerstand in Ampere (A)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562454-51C3-4167-89D6-54547F513D79}"/>
              </a:ext>
            </a:extLst>
          </p:cNvPr>
          <p:cNvSpPr txBox="1"/>
          <p:nvPr/>
        </p:nvSpPr>
        <p:spPr>
          <a:xfrm rot="16200000">
            <a:off x="8222594" y="5886900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Foto: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373518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56248-65CE-4C31-82F2-011AEFDA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Widerstand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25325B-2AFB-470D-9ED3-1899D8BFE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Verschiedene Bauarten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005F51-2121-469F-8102-1F094CD0D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2659384"/>
            <a:ext cx="5940140" cy="2894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FF1FC1-7B23-4AC6-8686-7F73E9F75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11" y="3488628"/>
            <a:ext cx="3562352" cy="25292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CE2A3D-446F-463A-BDBF-12723318D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0723" y="5028684"/>
            <a:ext cx="2479107" cy="506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912E3B-091A-412E-84DF-129AA6BA2A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2160" flipH="1">
            <a:off x="7548336" y="3752834"/>
            <a:ext cx="912253" cy="57918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2E1AE2-A35A-42A0-A599-130B996A3064}"/>
              </a:ext>
            </a:extLst>
          </p:cNvPr>
          <p:cNvSpPr txBox="1"/>
          <p:nvPr/>
        </p:nvSpPr>
        <p:spPr>
          <a:xfrm>
            <a:off x="7408589" y="3244334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Segoe Print" panose="02000600000000000000" pitchFamily="2" charset="0"/>
              </a:rPr>
              <a:t>Schaltzeichen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C3EF83-2405-4F1F-BFF0-0CC41940BA2E}"/>
              </a:ext>
            </a:extLst>
          </p:cNvPr>
          <p:cNvSpPr txBox="1"/>
          <p:nvPr/>
        </p:nvSpPr>
        <p:spPr>
          <a:xfrm rot="16200000">
            <a:off x="7888745" y="5645114"/>
            <a:ext cx="2274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Fotos und Grafik: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423966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D5AD7-B781-4200-84EA-D6A171D1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Potentiometer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F51FAED-15AA-4904-A1A5-ED9512267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21" y="5579554"/>
            <a:ext cx="1524003" cy="119481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FB21C7-7CDE-4669-85A5-C6BA4A32E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53" y="2198255"/>
            <a:ext cx="1825914" cy="18441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B6DE53-B3EF-4554-8770-5B8B2F177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55" y="317314"/>
            <a:ext cx="2623603" cy="23979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0422037-2B52-477E-8B6A-225EC37CA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4084" y="4815115"/>
            <a:ext cx="2479107" cy="9337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3A26B9-2A1C-4704-B47A-EDF7F6137B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2160" flipH="1">
            <a:off x="7548336" y="3752834"/>
            <a:ext cx="912253" cy="57918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A525224-CA69-4AE3-A6D9-3D7652DA854C}"/>
              </a:ext>
            </a:extLst>
          </p:cNvPr>
          <p:cNvSpPr txBox="1"/>
          <p:nvPr/>
        </p:nvSpPr>
        <p:spPr>
          <a:xfrm>
            <a:off x="7452318" y="3224445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Segoe Print" panose="02000600000000000000" pitchFamily="2" charset="0"/>
              </a:rPr>
              <a:t>Schaltzeichen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D6597E1-DCEB-43D6-8AD3-ECF95102DE0D}"/>
              </a:ext>
            </a:extLst>
          </p:cNvPr>
          <p:cNvSpPr txBox="1">
            <a:spLocks/>
          </p:cNvSpPr>
          <p:nvPr/>
        </p:nvSpPr>
        <p:spPr>
          <a:xfrm>
            <a:off x="628649" y="1825625"/>
            <a:ext cx="5953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Widerstandswert kann verändert werden.</a:t>
            </a:r>
          </a:p>
          <a:p>
            <a:r>
              <a:rPr lang="de-AT" dirty="0"/>
              <a:t>Zwischen den äußeren Kontakten, besteht ein konstanter Widerstand (Nennwert).</a:t>
            </a:r>
          </a:p>
          <a:p>
            <a:r>
              <a:rPr lang="de-AT" dirty="0"/>
              <a:t>Zwischen einem Endkontakt und dem Mittelkontakt kann der Widerstandswert verändert werden (bis zum Nennwert des </a:t>
            </a:r>
            <a:br>
              <a:rPr lang="de-AT" dirty="0"/>
            </a:br>
            <a:r>
              <a:rPr lang="de-AT" dirty="0"/>
              <a:t>Potentiometers)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50B736C-F47B-4BEA-BFC5-C435A14172B1}"/>
              </a:ext>
            </a:extLst>
          </p:cNvPr>
          <p:cNvSpPr txBox="1"/>
          <p:nvPr/>
        </p:nvSpPr>
        <p:spPr>
          <a:xfrm rot="16200000">
            <a:off x="7888745" y="5645114"/>
            <a:ext cx="2274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Fotos und Grafik: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382816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5AF65-13C0-412D-A8D8-33927421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Lichtempfindlicher Widerstand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5F8BB1-AFAF-4832-A247-CB4890F68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Fotowiderstand</a:t>
            </a:r>
          </a:p>
          <a:p>
            <a:r>
              <a:rPr lang="de-AT" dirty="0"/>
              <a:t>LDR (Light </a:t>
            </a:r>
            <a:r>
              <a:rPr lang="de-AT" dirty="0" err="1"/>
              <a:t>Dependet</a:t>
            </a:r>
            <a:r>
              <a:rPr lang="de-AT" dirty="0"/>
              <a:t> </a:t>
            </a:r>
            <a:r>
              <a:rPr lang="de-AT" dirty="0" err="1"/>
              <a:t>Resistor</a:t>
            </a:r>
            <a:r>
              <a:rPr lang="de-AT" dirty="0"/>
              <a:t>)</a:t>
            </a:r>
          </a:p>
          <a:p>
            <a:r>
              <a:rPr lang="de-AT" dirty="0"/>
              <a:t>Verändert den Widerstandswert abhängig von der Umgebungshelligkeit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BCCCC4A4-84F0-4DBF-9970-BE021EAA5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2485" y="5067933"/>
            <a:ext cx="2479107" cy="8840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BF0302-38D7-4581-AE9B-6D3F5FE9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009" y="4196870"/>
            <a:ext cx="2515396" cy="2266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50311C-405E-4689-95F4-CF34AC084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43">
            <a:off x="6093624" y="4948150"/>
            <a:ext cx="912253" cy="57918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F2C6ECB-9494-4C0A-B9B4-DAE04FF77601}"/>
              </a:ext>
            </a:extLst>
          </p:cNvPr>
          <p:cNvSpPr txBox="1"/>
          <p:nvPr/>
        </p:nvSpPr>
        <p:spPr>
          <a:xfrm>
            <a:off x="5298343" y="4562518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Segoe Print" panose="02000600000000000000" pitchFamily="2" charset="0"/>
              </a:rPr>
              <a:t>Schaltzeichen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BD4BD7-7C1A-49E0-9905-39D919DA2F87}"/>
              </a:ext>
            </a:extLst>
          </p:cNvPr>
          <p:cNvSpPr txBox="1"/>
          <p:nvPr/>
        </p:nvSpPr>
        <p:spPr>
          <a:xfrm rot="16200000">
            <a:off x="7888745" y="5645114"/>
            <a:ext cx="2274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Foto und Grafik: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391207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BB890-7F21-4BA6-B40A-933781CC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Temperaturempfindlicher Widerstand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1B3D33-E10D-48C7-858C-8C92B2A7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75350" cy="4351338"/>
          </a:xfrm>
        </p:spPr>
        <p:txBody>
          <a:bodyPr/>
          <a:lstStyle/>
          <a:p>
            <a:r>
              <a:rPr lang="de-AT" dirty="0"/>
              <a:t>Heißleiter</a:t>
            </a:r>
          </a:p>
          <a:p>
            <a:pPr lvl="1"/>
            <a:r>
              <a:rPr lang="de-AT" dirty="0"/>
              <a:t>NTC (Negative </a:t>
            </a:r>
            <a:r>
              <a:rPr lang="de-AT" dirty="0" err="1"/>
              <a:t>Temperature</a:t>
            </a:r>
            <a:r>
              <a:rPr lang="de-AT" dirty="0"/>
              <a:t> </a:t>
            </a:r>
            <a:r>
              <a:rPr lang="de-AT" dirty="0" err="1"/>
              <a:t>Coefficient</a:t>
            </a:r>
            <a:r>
              <a:rPr lang="de-AT" dirty="0"/>
              <a:t> Thermistor)</a:t>
            </a:r>
          </a:p>
          <a:p>
            <a:pPr lvl="1"/>
            <a:r>
              <a:rPr lang="de-AT" dirty="0"/>
              <a:t>Leitet bei hoher Temperatur den Strom besser</a:t>
            </a:r>
          </a:p>
          <a:p>
            <a:r>
              <a:rPr lang="de-AT" dirty="0"/>
              <a:t>Kaltleiter</a:t>
            </a:r>
          </a:p>
          <a:p>
            <a:pPr lvl="1"/>
            <a:r>
              <a:rPr lang="de-AT" dirty="0"/>
              <a:t>PTC (Positive </a:t>
            </a:r>
            <a:r>
              <a:rPr lang="de-AT" dirty="0" err="1"/>
              <a:t>Temperature</a:t>
            </a:r>
            <a:r>
              <a:rPr lang="de-AT" dirty="0"/>
              <a:t> </a:t>
            </a:r>
            <a:r>
              <a:rPr lang="de-AT" dirty="0" err="1"/>
              <a:t>Coefficient</a:t>
            </a:r>
            <a:r>
              <a:rPr lang="de-AT"/>
              <a:t> Thermistor)</a:t>
            </a:r>
            <a:endParaRPr lang="de-AT" dirty="0"/>
          </a:p>
          <a:p>
            <a:pPr lvl="1"/>
            <a:r>
              <a:rPr lang="de-AT" dirty="0"/>
              <a:t>Leitet bei tiefen </a:t>
            </a:r>
            <a:br>
              <a:rPr lang="de-AT" dirty="0"/>
            </a:br>
            <a:r>
              <a:rPr lang="de-AT" dirty="0"/>
              <a:t>Temperaturen des </a:t>
            </a:r>
            <a:br>
              <a:rPr lang="de-AT" dirty="0"/>
            </a:br>
            <a:r>
              <a:rPr lang="de-AT" dirty="0"/>
              <a:t>Strom besser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61CE70-8887-4BB7-9F19-976D888E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2671">
            <a:off x="5632097" y="4285673"/>
            <a:ext cx="3108185" cy="2010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760CE63-70F2-4650-9D02-AF00936E8E78}"/>
              </a:ext>
            </a:extLst>
          </p:cNvPr>
          <p:cNvSpPr txBox="1"/>
          <p:nvPr/>
        </p:nvSpPr>
        <p:spPr>
          <a:xfrm rot="16200000">
            <a:off x="8239830" y="5964409"/>
            <a:ext cx="1669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Foto: Wikipedia (Gemeinfrei)</a:t>
            </a:r>
          </a:p>
        </p:txBody>
      </p:sp>
    </p:spTree>
    <p:extLst>
      <p:ext uri="{BB962C8B-B14F-4D97-AF65-F5344CB8AC3E}">
        <p14:creationId xmlns:p14="http://schemas.microsoft.com/office/powerpoint/2010/main" val="191311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CE48E-BCB5-4226-8DB7-C1AFB34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AD37D0D-E581-4B34-AA64-438D42007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AT" dirty="0"/>
                  <a:t>R…	Widerstand in Ohm (</a:t>
                </a:r>
                <a:r>
                  <a:rPr lang="el-GR" dirty="0"/>
                  <a:t>Ω</a:t>
                </a:r>
                <a:r>
                  <a:rPr lang="de-AT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de-AT" dirty="0"/>
                  <a:t>l…	Länge des Leiters in m</a:t>
                </a:r>
              </a:p>
              <a:p>
                <a:r>
                  <a:rPr lang="de-AT" dirty="0"/>
                  <a:t>A…	Querschnitt des Leiters in mm²</a:t>
                </a:r>
              </a:p>
              <a:p>
                <a:r>
                  <a:rPr lang="el-GR" dirty="0">
                    <a:sym typeface="Symbol" panose="05050102010706020507" pitchFamily="18" charset="2"/>
                  </a:rPr>
                  <a:t>ρ</a:t>
                </a:r>
                <a:r>
                  <a:rPr lang="de-AT" dirty="0">
                    <a:sym typeface="Symbol" panose="05050102010706020507" pitchFamily="18" charset="2"/>
                  </a:rPr>
                  <a:t>…	spezifischer Widerstand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i="0">
                            <a:sym typeface="Symbol" panose="05050102010706020507" pitchFamily="18" charset="2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i="0">
                            <a:sym typeface="Symbol" panose="05050102010706020507" pitchFamily="18" charset="2"/>
                          </a:rPr>
                          <m:t>∙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AT" i="0">
                                <a:sym typeface="Symbol" panose="05050102010706020507" pitchFamily="18" charset="2"/>
                              </a:rPr>
                              <m:t>mm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de-AT" i="0"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de-AT" i="0">
                            <a:sym typeface="Symbol" panose="05050102010706020507" pitchFamily="18" charset="2"/>
                          </a:rPr>
                          <m:t>m</m:t>
                        </m:r>
                      </m:den>
                    </m:f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AD37D0D-E581-4B34-AA64-438D42007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E5F1A9A-FF96-4204-935B-4FDB3ABE31B8}"/>
                  </a:ext>
                </a:extLst>
              </p:cNvPr>
              <p:cNvSpPr txBox="1"/>
              <p:nvPr/>
            </p:nvSpPr>
            <p:spPr>
              <a:xfrm>
                <a:off x="1259764" y="4820442"/>
                <a:ext cx="1802288" cy="12516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AT" sz="4000" b="0" i="0" smtClean="0">
                          <a:latin typeface="Segoe Print" panose="02000600000000000000" pitchFamily="2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de-AT" sz="4000" b="0" i="0" smtClean="0">
                          <a:latin typeface="Segoe Print" panose="020006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AT" sz="4000" b="0" i="0" smtClean="0">
                          <a:latin typeface="Segoe Print" panose="02000600000000000000" pitchFamily="2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de-AT" sz="4000" b="0" i="0" smtClean="0">
                          <a:latin typeface="Segoe Print" panose="02000600000000000000" pitchFamily="2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A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AT" sz="4000" b="0" i="0" smtClean="0">
                              <a:latin typeface="Segoe Print" panose="02000600000000000000" pitchFamily="2" charset="0"/>
                              <a:ea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AT" sz="4000" b="0" i="0" smtClean="0">
                              <a:latin typeface="Segoe Print" panose="02000600000000000000" pitchFamily="2" charset="0"/>
                              <a:ea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de-AT" sz="40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E5F1A9A-FF96-4204-935B-4FDB3ABE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64" y="4820442"/>
                <a:ext cx="1802288" cy="12516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30DF18B5-D65D-4FF4-96D5-425B3B892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54" y="4584609"/>
            <a:ext cx="2492923" cy="202923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B1D5433-19CA-45E1-BBA5-722FEFABEAA0}"/>
              </a:ext>
            </a:extLst>
          </p:cNvPr>
          <p:cNvSpPr txBox="1"/>
          <p:nvPr/>
        </p:nvSpPr>
        <p:spPr>
          <a:xfrm>
            <a:off x="5782546" y="540102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20AF1D-2381-4F6C-8F14-E02C5F2696EC}"/>
              </a:ext>
            </a:extLst>
          </p:cNvPr>
          <p:cNvSpPr txBox="1"/>
          <p:nvPr/>
        </p:nvSpPr>
        <p:spPr>
          <a:xfrm>
            <a:off x="6813132" y="4569777"/>
            <a:ext cx="287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87479BC-DB59-4F4B-94C6-C3933ACD144A}"/>
              </a:ext>
            </a:extLst>
          </p:cNvPr>
          <p:cNvSpPr txBox="1"/>
          <p:nvPr/>
        </p:nvSpPr>
        <p:spPr>
          <a:xfrm rot="16200000">
            <a:off x="8172901" y="5886900"/>
            <a:ext cx="1726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Grafik: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118234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A7E9C-6E6F-4821-9C2C-AABB0E78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Spezifischer Widerstand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27C94-96F6-4F4D-89D5-765B49E4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Materialkonstante</a:t>
            </a:r>
          </a:p>
          <a:p>
            <a:r>
              <a:rPr lang="de-AT" dirty="0"/>
              <a:t>temperaturabhängig 	</a:t>
            </a:r>
          </a:p>
          <a:p>
            <a:r>
              <a:rPr lang="de-AT" dirty="0"/>
              <a:t>Formelzeichen </a:t>
            </a:r>
            <a:r>
              <a:rPr lang="el-GR" dirty="0">
                <a:sym typeface="Symbol" panose="05050102010706020507" pitchFamily="18" charset="2"/>
              </a:rPr>
              <a:t>ρ</a:t>
            </a:r>
            <a:r>
              <a:rPr lang="de-AT" dirty="0">
                <a:sym typeface="Symbol" panose="05050102010706020507" pitchFamily="18" charset="2"/>
              </a:rPr>
              <a:t> (</a:t>
            </a:r>
            <a:r>
              <a:rPr lang="de-AT" dirty="0" err="1">
                <a:sym typeface="Symbol" panose="05050102010706020507" pitchFamily="18" charset="2"/>
              </a:rPr>
              <a:t>rho</a:t>
            </a:r>
            <a:r>
              <a:rPr lang="de-AT" dirty="0">
                <a:sym typeface="Symbol" panose="05050102010706020507" pitchFamily="18" charset="2"/>
              </a:rPr>
              <a:t>)</a:t>
            </a:r>
            <a:endParaRPr lang="de-AT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E00D672-8EC4-4DFB-AAB5-C96AE7207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82113"/>
              </p:ext>
            </p:extLst>
          </p:nvPr>
        </p:nvGraphicFramePr>
        <p:xfrm>
          <a:off x="935524" y="3588918"/>
          <a:ext cx="612617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089">
                  <a:extLst>
                    <a:ext uri="{9D8B030D-6E8A-4147-A177-3AD203B41FA5}">
                      <a16:colId xmlns:a16="http://schemas.microsoft.com/office/drawing/2014/main" val="942679958"/>
                    </a:ext>
                  </a:extLst>
                </a:gridCol>
                <a:gridCol w="3063089">
                  <a:extLst>
                    <a:ext uri="{9D8B030D-6E8A-4147-A177-3AD203B41FA5}">
                      <a16:colId xmlns:a16="http://schemas.microsoft.com/office/drawing/2014/main" val="354654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Print" panose="02000600000000000000" pitchFamily="2" charset="0"/>
                        </a:rPr>
                        <a:t>Material</a:t>
                      </a: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Print" panose="02000600000000000000" pitchFamily="2" charset="0"/>
                        </a:rPr>
                        <a:t>Spezifischer Widerstand </a:t>
                      </a:r>
                      <a:br>
                        <a:rPr lang="de-AT" dirty="0">
                          <a:latin typeface="Segoe Print" panose="02000600000000000000" pitchFamily="2" charset="0"/>
                        </a:rPr>
                      </a:br>
                      <a:r>
                        <a:rPr lang="de-AT" dirty="0">
                          <a:latin typeface="Segoe Print" panose="02000600000000000000" pitchFamily="2" charset="0"/>
                        </a:rPr>
                        <a:t>in </a:t>
                      </a:r>
                      <a:r>
                        <a:rPr lang="el-GR" dirty="0">
                          <a:latin typeface="Segoe Print" panose="02000600000000000000" pitchFamily="2" charset="0"/>
                          <a:sym typeface="Symbol" panose="05050102010706020507" pitchFamily="18" charset="2"/>
                        </a:rPr>
                        <a:t>Ω</a:t>
                      </a:r>
                      <a:r>
                        <a:rPr lang="de-AT" dirty="0">
                          <a:latin typeface="Segoe Print" panose="02000600000000000000" pitchFamily="2" charset="0"/>
                          <a:sym typeface="Symbol" panose="05050102010706020507" pitchFamily="18" charset="2"/>
                        </a:rPr>
                        <a:t> mm² / m</a:t>
                      </a:r>
                      <a:endParaRPr lang="de-AT" dirty="0">
                        <a:latin typeface="Segoe Print" panose="02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58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Print" panose="02000600000000000000" pitchFamily="2" charset="0"/>
                        </a:rPr>
                        <a:t>Aluminium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40000" algn="dec"/>
                        </a:tabLst>
                      </a:pPr>
                      <a:r>
                        <a:rPr lang="de-AT" dirty="0">
                          <a:latin typeface="Segoe Print" panose="02000600000000000000" pitchFamily="2" charset="0"/>
                        </a:rPr>
                        <a:t>	2,65 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.</a:t>
                      </a:r>
                      <a:r>
                        <a:rPr lang="de-AT" dirty="0">
                          <a:latin typeface="Segoe Print" panose="02000600000000000000" pitchFamily="2" charset="0"/>
                        </a:rPr>
                        <a:t> 10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-2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5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Print" panose="02000600000000000000" pitchFamily="2" charset="0"/>
                        </a:rPr>
                        <a:t>Gold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000" algn="dec"/>
                        </a:tabLst>
                        <a:defRPr/>
                      </a:pPr>
                      <a:r>
                        <a:rPr lang="de-AT" dirty="0">
                          <a:latin typeface="Segoe Print" panose="02000600000000000000" pitchFamily="2" charset="0"/>
                        </a:rPr>
                        <a:t>	2,214 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.</a:t>
                      </a:r>
                      <a:r>
                        <a:rPr lang="de-AT" dirty="0">
                          <a:latin typeface="Segoe Print" panose="02000600000000000000" pitchFamily="2" charset="0"/>
                        </a:rPr>
                        <a:t> 10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-2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3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Print" panose="02000600000000000000" pitchFamily="2" charset="0"/>
                        </a:rPr>
                        <a:t>Graphit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40000" algn="dec"/>
                        </a:tabLst>
                      </a:pPr>
                      <a:r>
                        <a:rPr lang="de-AT" dirty="0">
                          <a:latin typeface="Segoe Print" panose="02000600000000000000" pitchFamily="2" charset="0"/>
                        </a:rPr>
                        <a:t>	8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7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Print" panose="02000600000000000000" pitchFamily="2" charset="0"/>
                        </a:rPr>
                        <a:t>Kupfer (Kabel)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000" algn="dec"/>
                        </a:tabLst>
                        <a:defRPr/>
                      </a:pPr>
                      <a:r>
                        <a:rPr lang="de-AT" dirty="0">
                          <a:latin typeface="Segoe Print" panose="02000600000000000000" pitchFamily="2" charset="0"/>
                        </a:rPr>
                        <a:t>	1,69 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.</a:t>
                      </a:r>
                      <a:r>
                        <a:rPr lang="de-AT" dirty="0">
                          <a:latin typeface="Segoe Print" panose="02000600000000000000" pitchFamily="2" charset="0"/>
                        </a:rPr>
                        <a:t> 10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-2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3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Print" panose="02000600000000000000" pitchFamily="2" charset="0"/>
                        </a:rPr>
                        <a:t>Silber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000" algn="dec"/>
                        </a:tabLst>
                        <a:defRPr/>
                      </a:pPr>
                      <a:r>
                        <a:rPr lang="de-AT" dirty="0">
                          <a:latin typeface="Segoe Print" panose="02000600000000000000" pitchFamily="2" charset="0"/>
                        </a:rPr>
                        <a:t>	1,587 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.</a:t>
                      </a:r>
                      <a:r>
                        <a:rPr lang="de-AT" dirty="0">
                          <a:latin typeface="Segoe Print" panose="02000600000000000000" pitchFamily="2" charset="0"/>
                        </a:rPr>
                        <a:t> 10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-2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6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Print" panose="02000600000000000000" pitchFamily="2" charset="0"/>
                        </a:rPr>
                        <a:t>Wolfram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000" algn="dec"/>
                        </a:tabLst>
                        <a:defRPr/>
                      </a:pPr>
                      <a:r>
                        <a:rPr lang="de-AT" dirty="0">
                          <a:latin typeface="Segoe Print" panose="02000600000000000000" pitchFamily="2" charset="0"/>
                        </a:rPr>
                        <a:t>	5,28 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.</a:t>
                      </a:r>
                      <a:r>
                        <a:rPr lang="de-AT" dirty="0">
                          <a:latin typeface="Segoe Print" panose="02000600000000000000" pitchFamily="2" charset="0"/>
                        </a:rPr>
                        <a:t> 10</a:t>
                      </a:r>
                      <a:r>
                        <a:rPr lang="de-AT" baseline="30000" dirty="0">
                          <a:latin typeface="Segoe Print" panose="02000600000000000000" pitchFamily="2" charset="0"/>
                        </a:rPr>
                        <a:t>-2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2791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2B32A15-9E9F-4EAF-9C01-1A55A505F17D}"/>
              </a:ext>
            </a:extLst>
          </p:cNvPr>
          <p:cNvSpPr txBox="1"/>
          <p:nvPr/>
        </p:nvSpPr>
        <p:spPr>
          <a:xfrm>
            <a:off x="851026" y="6611779"/>
            <a:ext cx="5423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latin typeface="Segoe Print" panose="02000600000000000000" pitchFamily="2" charset="0"/>
              </a:rPr>
              <a:t>Datenquelle: https://de.wikipedia.org/wiki/Spezifischer_Widerstand [28.8.2017]</a:t>
            </a:r>
          </a:p>
        </p:txBody>
      </p:sp>
    </p:spTree>
    <p:extLst>
      <p:ext uri="{BB962C8B-B14F-4D97-AF65-F5344CB8AC3E}">
        <p14:creationId xmlns:p14="http://schemas.microsoft.com/office/powerpoint/2010/main" val="233021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3B357-7E38-403B-ADE5-7536F6B3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Farbcodierung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D5CD0CE-063D-480A-989E-555B1102F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565806"/>
              </p:ext>
            </p:extLst>
          </p:nvPr>
        </p:nvGraphicFramePr>
        <p:xfrm>
          <a:off x="628650" y="1456171"/>
          <a:ext cx="78867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224741363"/>
                    </a:ext>
                  </a:extLst>
                </a:gridCol>
                <a:gridCol w="624609">
                  <a:extLst>
                    <a:ext uri="{9D8B030D-6E8A-4147-A177-3AD203B41FA5}">
                      <a16:colId xmlns:a16="http://schemas.microsoft.com/office/drawing/2014/main" val="3068533701"/>
                    </a:ext>
                  </a:extLst>
                </a:gridCol>
                <a:gridCol w="1560946">
                  <a:extLst>
                    <a:ext uri="{9D8B030D-6E8A-4147-A177-3AD203B41FA5}">
                      <a16:colId xmlns:a16="http://schemas.microsoft.com/office/drawing/2014/main" val="3321489160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592003147"/>
                    </a:ext>
                  </a:extLst>
                </a:gridCol>
                <a:gridCol w="1686791">
                  <a:extLst>
                    <a:ext uri="{9D8B030D-6E8A-4147-A177-3AD203B41FA5}">
                      <a16:colId xmlns:a16="http://schemas.microsoft.com/office/drawing/2014/main" val="4274619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80648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Farbe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1. Ring</a:t>
                      </a:r>
                      <a:b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</a:b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(Zehnerstelle)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2. Ring</a:t>
                      </a:r>
                      <a:b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</a:b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(Einerstelle)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3. Ring</a:t>
                      </a:r>
                      <a:b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</a:b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(Multiplikator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4. Ring</a:t>
                      </a:r>
                      <a:b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</a:b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(Toleranz)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88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silber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±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90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±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schwarz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  1</a:t>
                      </a:r>
                      <a:endParaRPr lang="de-AT" baseline="30000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9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braun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rgbClr val="713B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± 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68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2</a:t>
                      </a:r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± 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1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3</a:t>
                      </a:r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2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gelb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4</a:t>
                      </a:r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59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grün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5</a:t>
                      </a:r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± 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4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blau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6</a:t>
                      </a:r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± 0,25%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08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violett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7</a:t>
                      </a:r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± 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0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grau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8</a:t>
                      </a:r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± 0,05%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6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weiß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10</a:t>
                      </a:r>
                      <a:r>
                        <a:rPr lang="de-AT" baseline="30000" dirty="0">
                          <a:latin typeface="Segoe UI Emoji" panose="020B0502040204020203" pitchFamily="34" charset="0"/>
                          <a:ea typeface="Segoe UI Emoji" panose="020B0502040204020203" pitchFamily="34" charset="0"/>
                        </a:rPr>
                        <a:t>9</a:t>
                      </a:r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>
                        <a:latin typeface="Segoe UI Emoji" panose="020B0502040204020203" pitchFamily="34" charset="0"/>
                        <a:ea typeface="Segoe UI Emoj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9577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1749C1B-3FB7-48CB-AB7A-0F7E06F8FAAB}"/>
              </a:ext>
            </a:extLst>
          </p:cNvPr>
          <p:cNvSpPr txBox="1"/>
          <p:nvPr/>
        </p:nvSpPr>
        <p:spPr>
          <a:xfrm>
            <a:off x="546226" y="6611779"/>
            <a:ext cx="5533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latin typeface="Segoe Print" panose="02000600000000000000" pitchFamily="2" charset="0"/>
              </a:rPr>
              <a:t>Datenquelle: https://de.wikipedia.org/wiki/Widerstand_(Bauelement) [28.8.2017]</a:t>
            </a:r>
          </a:p>
        </p:txBody>
      </p:sp>
    </p:spTree>
    <p:extLst>
      <p:ext uri="{BB962C8B-B14F-4D97-AF65-F5344CB8AC3E}">
        <p14:creationId xmlns:p14="http://schemas.microsoft.com/office/powerpoint/2010/main" val="422801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69F96-9141-4570-B02E-FF888CBF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F3A6A4-C582-4F73-BE4F-5EF59AF1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35" y="1690689"/>
            <a:ext cx="7668930" cy="20130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7682CB-C08F-496B-8D62-8EFE85066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885">
            <a:off x="3861276" y="3031621"/>
            <a:ext cx="497813" cy="19691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6498E9-3F53-4EEE-99C8-376109583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98">
            <a:off x="3180983" y="3036419"/>
            <a:ext cx="497813" cy="19691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3E863A-C2CE-4023-9DBD-81ABDCDF7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297">
            <a:off x="4392367" y="3042113"/>
            <a:ext cx="497813" cy="19691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572B84-FE88-442A-B46E-F8CB10478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0206">
            <a:off x="5005287" y="3009860"/>
            <a:ext cx="497813" cy="19691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61B572E-1A9A-4532-9D5E-57494589D76A}"/>
              </a:ext>
            </a:extLst>
          </p:cNvPr>
          <p:cNvSpPr txBox="1"/>
          <p:nvPr/>
        </p:nvSpPr>
        <p:spPr>
          <a:xfrm>
            <a:off x="2402651" y="4989545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braun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248194-E9F8-4662-A08C-9EC9008E9B89}"/>
              </a:ext>
            </a:extLst>
          </p:cNvPr>
          <p:cNvSpPr txBox="1"/>
          <p:nvPr/>
        </p:nvSpPr>
        <p:spPr>
          <a:xfrm>
            <a:off x="3007492" y="5531816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schwarz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8DF1BE-4F12-4D8F-B814-888956FC6F27}"/>
              </a:ext>
            </a:extLst>
          </p:cNvPr>
          <p:cNvSpPr txBox="1"/>
          <p:nvPr/>
        </p:nvSpPr>
        <p:spPr>
          <a:xfrm>
            <a:off x="4015123" y="5065893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schwarz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1ADC1A-E468-4EEA-86FE-18E11B6AA8DF}"/>
              </a:ext>
            </a:extLst>
          </p:cNvPr>
          <p:cNvSpPr txBox="1"/>
          <p:nvPr/>
        </p:nvSpPr>
        <p:spPr>
          <a:xfrm>
            <a:off x="5481737" y="5589113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Segoe Print" panose="02000600000000000000" pitchFamily="2" charset="0"/>
              </a:rPr>
              <a:t>gold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F7540FF-EB90-48AF-A901-BAB5F9A76ACF}"/>
              </a:ext>
            </a:extLst>
          </p:cNvPr>
          <p:cNvSpPr txBox="1"/>
          <p:nvPr/>
        </p:nvSpPr>
        <p:spPr>
          <a:xfrm rot="16200000">
            <a:off x="8222594" y="5886900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Segoe Print" panose="02000600000000000000" pitchFamily="2" charset="0"/>
              </a:rPr>
              <a:t>Foto: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404751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475</Words>
  <Application>Microsoft Office PowerPoint</Application>
  <PresentationFormat>Bildschirmpräsentation (4:3)</PresentationFormat>
  <Paragraphs>166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Cambria Math</vt:lpstr>
      <vt:lpstr>Arial</vt:lpstr>
      <vt:lpstr>Calibri</vt:lpstr>
      <vt:lpstr>Segoe Print</vt:lpstr>
      <vt:lpstr>Tahoma</vt:lpstr>
      <vt:lpstr>Symbol</vt:lpstr>
      <vt:lpstr>Segoe UI Emoji</vt:lpstr>
      <vt:lpstr>Office</vt:lpstr>
      <vt:lpstr>Bauelement Widerstand</vt:lpstr>
      <vt:lpstr>Widerstand</vt:lpstr>
      <vt:lpstr>Potentiometer</vt:lpstr>
      <vt:lpstr>Lichtempfindlicher Widerstand</vt:lpstr>
      <vt:lpstr>Temperaturempfindlicher Widerstand</vt:lpstr>
      <vt:lpstr>Zusammenhang</vt:lpstr>
      <vt:lpstr>Spezifischer Widerstand</vt:lpstr>
      <vt:lpstr>Farbcodierung</vt:lpstr>
      <vt:lpstr>Beispiel</vt:lpstr>
      <vt:lpstr>Beispiel</vt:lpstr>
      <vt:lpstr>Ohmsches Gesetz</vt:lpstr>
      <vt:lpstr>Leistung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f-5</dc:creator>
  <cp:lastModifiedBy>f-5</cp:lastModifiedBy>
  <cp:revision>31</cp:revision>
  <dcterms:created xsi:type="dcterms:W3CDTF">2017-08-27T19:50:40Z</dcterms:created>
  <dcterms:modified xsi:type="dcterms:W3CDTF">2017-09-10T19:13:06Z</dcterms:modified>
</cp:coreProperties>
</file>