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embeddedFontLst>
    <p:embeddedFont>
      <p:font typeface="AR CENA" panose="02000000000000000000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egoe Print" panose="02000600000000000000" pitchFamily="2" charset="0"/>
      <p:regular r:id="rId18"/>
      <p:bold r:id="rId19"/>
    </p:embeddedFont>
    <p:embeddedFont>
      <p:font typeface="Sandscript BTN" panose="030C0504040201040805" pitchFamily="66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B0E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93988" autoAdjust="0"/>
  </p:normalViewPr>
  <p:slideViewPr>
    <p:cSldViewPr snapToGrid="0" showGuides="1">
      <p:cViewPr varScale="1">
        <p:scale>
          <a:sx n="103" d="100"/>
          <a:sy n="103" d="100"/>
        </p:scale>
        <p:origin x="9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42C9-3544-432D-99B5-B118A6860D16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06FC4-4EE8-4ABB-9DDB-90ED5F4D6A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03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Grafik: www.ScienceCartoons.biz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6FC4-4EE8-4ABB-9DDB-90ED5F4D6AA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851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419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42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852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751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995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74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800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092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263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404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2B8-58DB-42B3-B336-66D72A78B889}" type="datetimeFigureOut">
              <a:rPr lang="de-AT" smtClean="0"/>
              <a:t>17.12.2017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38F-5386-4EBE-9F22-C01C032AB1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348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F199CB5-62E8-4532-976A-30DB0CB6D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6" b="1367"/>
          <a:stretch/>
        </p:blipFill>
        <p:spPr>
          <a:xfrm>
            <a:off x="-19050" y="0"/>
            <a:ext cx="927074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219" y="365126"/>
            <a:ext cx="84429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219" y="1825625"/>
            <a:ext cx="84429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21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 CENA" panose="02000000000000000000" pitchFamily="2" charset="0"/>
              </a:defRPr>
            </a:lvl1pPr>
          </a:lstStyle>
          <a:p>
            <a:fld id="{E24F22B8-58DB-42B3-B336-66D72A78B889}" type="datetimeFigureOut">
              <a:rPr lang="de-AT" smtClean="0"/>
              <a:pPr/>
              <a:t>17.12.2017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 CENA" panose="02000000000000000000" pitchFamily="2" charset="0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 CENA" panose="02000000000000000000" pitchFamily="2" charset="0"/>
              </a:defRPr>
            </a:lvl1pPr>
          </a:lstStyle>
          <a:p>
            <a:fld id="{06EDA38F-5386-4EBE-9F22-C01C032AB16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72C107-0412-4F81-A92B-68AE37396DEE}"/>
              </a:ext>
            </a:extLst>
          </p:cNvPr>
          <p:cNvSpPr txBox="1"/>
          <p:nvPr userDrawn="1"/>
        </p:nvSpPr>
        <p:spPr>
          <a:xfrm>
            <a:off x="7695046" y="6685420"/>
            <a:ext cx="1502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AR CENA" panose="02000000000000000000" pitchFamily="2" charset="0"/>
              </a:rPr>
              <a:t>2017,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16282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AR CENA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 CEN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0301509-B88F-4528-9A30-0913DF5C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898398"/>
            <a:ext cx="5933384" cy="11955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76A25B-D280-4A1B-B82E-A68B58E07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2233422"/>
            <a:ext cx="4571997" cy="11955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ABDC33-7405-441F-9535-F67065E7E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52" y="978408"/>
            <a:ext cx="36918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7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93E86-3BF0-4264-85C6-B1EE70AE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Ionenbindungen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AAEC2-AB89-4DF5-A1B2-48D0FAB5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Angabe des Atomverhältnisses </a:t>
            </a:r>
          </a:p>
          <a:p>
            <a:r>
              <a:rPr lang="de-AT" dirty="0"/>
              <a:t>Beispiele</a:t>
            </a:r>
          </a:p>
          <a:p>
            <a:pPr lvl="1"/>
            <a:r>
              <a:rPr lang="de-AT" dirty="0"/>
              <a:t>NaCl	Na und Cl im Verhältnis 1:1</a:t>
            </a:r>
          </a:p>
          <a:p>
            <a:pPr lvl="1"/>
            <a:r>
              <a:rPr lang="de-AT" dirty="0"/>
              <a:t>MgCl</a:t>
            </a:r>
            <a:r>
              <a:rPr lang="de-AT" baseline="-25000" dirty="0"/>
              <a:t>2</a:t>
            </a:r>
            <a:r>
              <a:rPr lang="de-AT" dirty="0"/>
              <a:t>	Mg und Cl im Verhältnis 1:2</a:t>
            </a:r>
          </a:p>
          <a:p>
            <a:pPr lvl="1"/>
            <a:r>
              <a:rPr lang="de-AT" dirty="0"/>
              <a:t>Fe</a:t>
            </a:r>
            <a:r>
              <a:rPr lang="de-AT" baseline="-25000" dirty="0"/>
              <a:t>2</a:t>
            </a:r>
            <a:r>
              <a:rPr lang="de-AT" dirty="0"/>
              <a:t>O</a:t>
            </a:r>
            <a:r>
              <a:rPr lang="de-AT" baseline="-25000" dirty="0"/>
              <a:t>3</a:t>
            </a:r>
            <a:r>
              <a:rPr lang="de-AT" dirty="0"/>
              <a:t>	</a:t>
            </a:r>
            <a:r>
              <a:rPr lang="de-AT" dirty="0" err="1"/>
              <a:t>Fe</a:t>
            </a:r>
            <a:r>
              <a:rPr lang="de-AT" dirty="0"/>
              <a:t> und O im Verhältnis 2:3</a:t>
            </a:r>
          </a:p>
        </p:txBody>
      </p:sp>
    </p:spTree>
    <p:extLst>
      <p:ext uri="{BB962C8B-B14F-4D97-AF65-F5344CB8AC3E}">
        <p14:creationId xmlns:p14="http://schemas.microsoft.com/office/powerpoint/2010/main" val="148166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79047-7D0E-472A-A63E-C63D74D7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AT" dirty="0"/>
              <a:t>Elemente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A50109-E223-46E2-9B61-B30AF3239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0351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Alle Elemente sind im Periodensystem aufgelistet</a:t>
            </a:r>
          </a:p>
          <a:p>
            <a:r>
              <a:rPr lang="de-AT" dirty="0"/>
              <a:t>Elemente werden abgekürzt</a:t>
            </a:r>
          </a:p>
          <a:p>
            <a:pPr lvl="1"/>
            <a:r>
              <a:rPr lang="de-AT" dirty="0"/>
              <a:t>1. Buchstaben immer groß schreiben</a:t>
            </a:r>
          </a:p>
          <a:p>
            <a:pPr lvl="1"/>
            <a:r>
              <a:rPr lang="de-AT" dirty="0"/>
              <a:t>2. (und evtl. 3.) Buchstaben immer klein schreiben</a:t>
            </a:r>
          </a:p>
          <a:p>
            <a:r>
              <a:rPr lang="de-AT" dirty="0"/>
              <a:t>Beispiele</a:t>
            </a:r>
          </a:p>
          <a:p>
            <a:pPr lvl="1"/>
            <a:r>
              <a:rPr lang="de-AT" dirty="0"/>
              <a:t>He</a:t>
            </a:r>
          </a:p>
          <a:p>
            <a:pPr lvl="1"/>
            <a:r>
              <a:rPr lang="de-AT" dirty="0"/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355751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FD3F7-3E40-4AAA-91FC-D99291AA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406365-2B10-46A7-8A24-846698F7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C</a:t>
            </a:r>
            <a:r>
              <a:rPr lang="de-AT" sz="3900" dirty="0"/>
              <a:t>o</a:t>
            </a:r>
            <a:r>
              <a:rPr lang="de-AT" dirty="0"/>
              <a:t>	…	Cobalt (Element)</a:t>
            </a:r>
          </a:p>
          <a:p>
            <a:r>
              <a:rPr lang="de-AT" dirty="0"/>
              <a:t>CO	…	Kohlenstoffmonoxid</a:t>
            </a:r>
            <a:br>
              <a:rPr lang="de-AT" dirty="0"/>
            </a:br>
            <a:r>
              <a:rPr lang="de-AT" dirty="0"/>
              <a:t>		(Verbindung aus</a:t>
            </a:r>
          </a:p>
          <a:p>
            <a:pPr lvl="4"/>
            <a:r>
              <a:rPr lang="de-AT" sz="2800" dirty="0"/>
              <a:t>C … Kohlenstoff </a:t>
            </a:r>
          </a:p>
          <a:p>
            <a:pPr lvl="4"/>
            <a:r>
              <a:rPr lang="de-AT" sz="2800" dirty="0"/>
              <a:t>O … Sauerstoff)</a:t>
            </a:r>
            <a:br>
              <a:rPr lang="de-AT" dirty="0"/>
            </a:br>
            <a:endParaRPr lang="de-AT" dirty="0"/>
          </a:p>
          <a:p>
            <a:r>
              <a:rPr lang="de-AT" dirty="0"/>
              <a:t>Co 	 </a:t>
            </a:r>
            <a:r>
              <a:rPr lang="de-AT" sz="4000" dirty="0">
                <a:latin typeface="Segoe Print" panose="02000600000000000000" pitchFamily="2" charset="0"/>
              </a:rPr>
              <a:t>≠</a:t>
            </a:r>
            <a:r>
              <a:rPr lang="de-AT" dirty="0"/>
              <a:t>  CO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4277BD-E75B-4163-8E2A-E3298BFE6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526">
            <a:off x="3250430" y="4700921"/>
            <a:ext cx="1053580" cy="16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4C6A9-E144-4D87-A668-8499B889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Elementsymbole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9589F-6FFB-418B-898D-EB89DB22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14182" cy="4351338"/>
          </a:xfrm>
        </p:spPr>
        <p:txBody>
          <a:bodyPr>
            <a:normAutofit/>
          </a:bodyPr>
          <a:lstStyle/>
          <a:p>
            <a:r>
              <a:rPr lang="de-AT" dirty="0"/>
              <a:t>Anfangsbuchstaben des Namens</a:t>
            </a:r>
          </a:p>
          <a:p>
            <a:pPr lvl="1"/>
            <a:r>
              <a:rPr lang="de-AT" dirty="0"/>
              <a:t>Latein: z.B. H für Wasserstoff</a:t>
            </a:r>
            <a:br>
              <a:rPr lang="de-AT" dirty="0"/>
            </a:br>
            <a:r>
              <a:rPr lang="de-AT" dirty="0"/>
              <a:t>			 (</a:t>
            </a:r>
            <a:r>
              <a:rPr lang="de-AT" dirty="0" err="1"/>
              <a:t>hydrogenium</a:t>
            </a:r>
            <a:r>
              <a:rPr lang="de-AT" dirty="0"/>
              <a:t>) </a:t>
            </a:r>
          </a:p>
          <a:p>
            <a:pPr lvl="1"/>
            <a:r>
              <a:rPr lang="de-AT" dirty="0"/>
              <a:t>Griechisch: z.B. </a:t>
            </a:r>
            <a:r>
              <a:rPr lang="de-AT" dirty="0" err="1"/>
              <a:t>Hg</a:t>
            </a:r>
            <a:r>
              <a:rPr lang="de-AT" dirty="0"/>
              <a:t> für Quecksilber</a:t>
            </a:r>
            <a:br>
              <a:rPr lang="de-AT" dirty="0"/>
            </a:br>
            <a:r>
              <a:rPr lang="de-AT" dirty="0"/>
              <a:t>			 (</a:t>
            </a:r>
            <a:r>
              <a:rPr lang="el-GR" dirty="0">
                <a:latin typeface="Segoe Print" panose="02000600000000000000" pitchFamily="2" charset="0"/>
              </a:rPr>
              <a:t>ὑδράργυρος</a:t>
            </a:r>
            <a:r>
              <a:rPr lang="el-GR" dirty="0"/>
              <a:t> </a:t>
            </a:r>
            <a:r>
              <a:rPr lang="de-AT" dirty="0" err="1"/>
              <a:t>Hydrargyros</a:t>
            </a:r>
            <a:r>
              <a:rPr lang="de-AT" dirty="0"/>
              <a:t>)</a:t>
            </a:r>
            <a:br>
              <a:rPr lang="de-AT" dirty="0"/>
            </a:br>
            <a:endParaRPr lang="de-AT" dirty="0"/>
          </a:p>
          <a:p>
            <a:r>
              <a:rPr lang="de-AT" dirty="0"/>
              <a:t>International einheitlich</a:t>
            </a:r>
          </a:p>
        </p:txBody>
      </p:sp>
    </p:spTree>
    <p:extLst>
      <p:ext uri="{BB962C8B-B14F-4D97-AF65-F5344CB8AC3E}">
        <p14:creationId xmlns:p14="http://schemas.microsoft.com/office/powerpoint/2010/main" val="245070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E22B8-4A36-470C-9FAF-CAC9846E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1300DD-9EE3-49AB-BD84-6346E732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913503"/>
          </a:xfrm>
        </p:spPr>
        <p:txBody>
          <a:bodyPr>
            <a:normAutofit fontScale="77500" lnSpcReduction="20000"/>
          </a:bodyPr>
          <a:lstStyle/>
          <a:p>
            <a:r>
              <a:rPr lang="de-AT" dirty="0"/>
              <a:t>Zahlenverhältnis der Atome</a:t>
            </a:r>
          </a:p>
          <a:p>
            <a:r>
              <a:rPr lang="de-AT" dirty="0"/>
              <a:t>Grundregeln für Formeln</a:t>
            </a:r>
          </a:p>
          <a:p>
            <a:pPr lvl="1"/>
            <a:r>
              <a:rPr lang="de-AT" dirty="0"/>
              <a:t>Alle Elementsymbole</a:t>
            </a:r>
          </a:p>
          <a:p>
            <a:pPr lvl="1"/>
            <a:r>
              <a:rPr lang="de-AT" dirty="0"/>
              <a:t>Mehr als ein Atome eines Elements =&gt; Anzahl als Fußnote</a:t>
            </a:r>
            <a:br>
              <a:rPr lang="de-AT" dirty="0"/>
            </a:br>
            <a:r>
              <a:rPr lang="de-AT" dirty="0"/>
              <a:t>z.B. </a:t>
            </a:r>
          </a:p>
          <a:p>
            <a:pPr lvl="2"/>
            <a:r>
              <a:rPr lang="de-AT" dirty="0"/>
              <a:t>H</a:t>
            </a:r>
            <a:r>
              <a:rPr lang="de-AT" baseline="-25000" dirty="0"/>
              <a:t>2</a:t>
            </a:r>
            <a:r>
              <a:rPr lang="de-AT" dirty="0"/>
              <a:t>O  (Wasser)</a:t>
            </a:r>
          </a:p>
          <a:p>
            <a:pPr lvl="2"/>
            <a:r>
              <a:rPr lang="de-AT" dirty="0"/>
              <a:t>H</a:t>
            </a:r>
            <a:r>
              <a:rPr lang="de-AT" baseline="-25000" dirty="0"/>
              <a:t>2</a:t>
            </a:r>
            <a:r>
              <a:rPr lang="de-AT" dirty="0"/>
              <a:t>SO</a:t>
            </a:r>
            <a:r>
              <a:rPr lang="de-AT" baseline="-25000" dirty="0"/>
              <a:t>4</a:t>
            </a:r>
            <a:r>
              <a:rPr lang="de-AT" dirty="0"/>
              <a:t> (Schwefelsäure)</a:t>
            </a:r>
          </a:p>
          <a:p>
            <a:pPr lvl="2"/>
            <a:r>
              <a:rPr lang="de-AT" dirty="0"/>
              <a:t>N</a:t>
            </a:r>
            <a:r>
              <a:rPr lang="de-AT" baseline="-25000" dirty="0"/>
              <a:t>2</a:t>
            </a:r>
            <a:r>
              <a:rPr lang="de-AT" dirty="0"/>
              <a:t> (Stickstoffmolekül)</a:t>
            </a:r>
          </a:p>
          <a:p>
            <a:r>
              <a:rPr lang="de-AT" dirty="0"/>
              <a:t>Stückzahl wird vor dem Atom oder Molekül angegeben z.B. </a:t>
            </a:r>
          </a:p>
          <a:p>
            <a:pPr lvl="1"/>
            <a:r>
              <a:rPr lang="de-AT" dirty="0"/>
              <a:t>4 Ne (vier Neonatome)</a:t>
            </a:r>
          </a:p>
          <a:p>
            <a:pPr lvl="1"/>
            <a:r>
              <a:rPr lang="de-AT" dirty="0"/>
              <a:t>3 CO</a:t>
            </a:r>
            <a:r>
              <a:rPr lang="de-AT" baseline="-25000" dirty="0"/>
              <a:t>2</a:t>
            </a:r>
            <a:r>
              <a:rPr lang="de-AT" dirty="0"/>
              <a:t> (drei Kohlenstoffdioxidmoleküle)</a:t>
            </a:r>
          </a:p>
        </p:txBody>
      </p:sp>
    </p:spTree>
    <p:extLst>
      <p:ext uri="{BB962C8B-B14F-4D97-AF65-F5344CB8AC3E}">
        <p14:creationId xmlns:p14="http://schemas.microsoft.com/office/powerpoint/2010/main" val="178637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BA4D-1C69-4890-9350-53E89F3D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73" y="365126"/>
            <a:ext cx="8901043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Ziffern rund um das Elementsymbol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9B0A76-13A3-4092-974F-712E17DE2EDF}"/>
              </a:ext>
            </a:extLst>
          </p:cNvPr>
          <p:cNvSpPr txBox="1"/>
          <p:nvPr/>
        </p:nvSpPr>
        <p:spPr>
          <a:xfrm>
            <a:off x="3939748" y="3061109"/>
            <a:ext cx="119135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600" dirty="0">
                <a:latin typeface="AR CENA" panose="02000000000000000000" pitchFamily="2" charset="0"/>
              </a:rPr>
              <a:t>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B7CA9F4-B16D-4244-907F-F95F1674AD64}"/>
              </a:ext>
            </a:extLst>
          </p:cNvPr>
          <p:cNvSpPr/>
          <p:nvPr/>
        </p:nvSpPr>
        <p:spPr>
          <a:xfrm>
            <a:off x="2011680" y="3712464"/>
            <a:ext cx="914400" cy="13441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94BCB9-30A5-43A1-B899-ECC0DEDA4C3C}"/>
              </a:ext>
            </a:extLst>
          </p:cNvPr>
          <p:cNvSpPr/>
          <p:nvPr/>
        </p:nvSpPr>
        <p:spPr>
          <a:xfrm>
            <a:off x="3286610" y="3061109"/>
            <a:ext cx="653138" cy="84429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B39B36-D697-4C90-B850-BCD910CD8689}"/>
              </a:ext>
            </a:extLst>
          </p:cNvPr>
          <p:cNvSpPr/>
          <p:nvPr/>
        </p:nvSpPr>
        <p:spPr>
          <a:xfrm>
            <a:off x="5168975" y="3061109"/>
            <a:ext cx="653138" cy="84429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4B2B158-03FD-47FB-9F98-FD5107F552A7}"/>
              </a:ext>
            </a:extLst>
          </p:cNvPr>
          <p:cNvSpPr/>
          <p:nvPr/>
        </p:nvSpPr>
        <p:spPr>
          <a:xfrm>
            <a:off x="3286610" y="4992361"/>
            <a:ext cx="653138" cy="84429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A1CB546-F255-4DFF-B06A-A9BB41A12589}"/>
              </a:ext>
            </a:extLst>
          </p:cNvPr>
          <p:cNvSpPr/>
          <p:nvPr/>
        </p:nvSpPr>
        <p:spPr>
          <a:xfrm>
            <a:off x="5168975" y="4992361"/>
            <a:ext cx="653138" cy="84429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557AE2B-40A2-457F-8AD4-651C5D5571B5}"/>
              </a:ext>
            </a:extLst>
          </p:cNvPr>
          <p:cNvSpPr/>
          <p:nvPr/>
        </p:nvSpPr>
        <p:spPr>
          <a:xfrm>
            <a:off x="4231057" y="2421160"/>
            <a:ext cx="653138" cy="84429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Legende: mit gebogener Linie 12">
            <a:extLst>
              <a:ext uri="{FF2B5EF4-FFF2-40B4-BE49-F238E27FC236}">
                <a16:creationId xmlns:a16="http://schemas.microsoft.com/office/drawing/2014/main" id="{B79E627E-DC0A-45FA-93D4-4821AAD43B22}"/>
              </a:ext>
            </a:extLst>
          </p:cNvPr>
          <p:cNvSpPr/>
          <p:nvPr/>
        </p:nvSpPr>
        <p:spPr>
          <a:xfrm>
            <a:off x="6270169" y="1548481"/>
            <a:ext cx="2706624" cy="4997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5113"/>
              <a:gd name="adj5" fmla="val 229596"/>
              <a:gd name="adj6" fmla="val -60518"/>
            </a:avLst>
          </a:prstGeom>
          <a:solidFill>
            <a:srgbClr val="00B0F0"/>
          </a:solidFill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Oxidationszahl</a:t>
            </a:r>
          </a:p>
        </p:txBody>
      </p:sp>
      <p:sp>
        <p:nvSpPr>
          <p:cNvPr id="14" name="Legende: mit gebogener Linie 13">
            <a:extLst>
              <a:ext uri="{FF2B5EF4-FFF2-40B4-BE49-F238E27FC236}">
                <a16:creationId xmlns:a16="http://schemas.microsoft.com/office/drawing/2014/main" id="{4A9A4235-E59C-41E9-82A0-6DC4B781EB7A}"/>
              </a:ext>
            </a:extLst>
          </p:cNvPr>
          <p:cNvSpPr/>
          <p:nvPr/>
        </p:nvSpPr>
        <p:spPr>
          <a:xfrm>
            <a:off x="6270169" y="2293241"/>
            <a:ext cx="2706624" cy="499775"/>
          </a:xfrm>
          <a:prstGeom prst="borderCallout2">
            <a:avLst>
              <a:gd name="adj1" fmla="val 18750"/>
              <a:gd name="adj2" fmla="val -8333"/>
              <a:gd name="adj3" fmla="val 16920"/>
              <a:gd name="adj4" fmla="val -17005"/>
              <a:gd name="adj5" fmla="val 216789"/>
              <a:gd name="adj6" fmla="val -31464"/>
            </a:avLst>
          </a:prstGeom>
          <a:solidFill>
            <a:srgbClr val="00B0F0"/>
          </a:solidFill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Ladung</a:t>
            </a:r>
          </a:p>
        </p:txBody>
      </p:sp>
      <p:sp>
        <p:nvSpPr>
          <p:cNvPr id="15" name="Legende: mit gebogener Linie 14">
            <a:extLst>
              <a:ext uri="{FF2B5EF4-FFF2-40B4-BE49-F238E27FC236}">
                <a16:creationId xmlns:a16="http://schemas.microsoft.com/office/drawing/2014/main" id="{C6EE468D-828C-410E-BEF1-2021E0C66424}"/>
              </a:ext>
            </a:extLst>
          </p:cNvPr>
          <p:cNvSpPr/>
          <p:nvPr/>
        </p:nvSpPr>
        <p:spPr>
          <a:xfrm>
            <a:off x="6270169" y="4134660"/>
            <a:ext cx="2706624" cy="720804"/>
          </a:xfrm>
          <a:prstGeom prst="borderCallout2">
            <a:avLst>
              <a:gd name="adj1" fmla="val 18750"/>
              <a:gd name="adj2" fmla="val -8333"/>
              <a:gd name="adj3" fmla="val 16920"/>
              <a:gd name="adj4" fmla="val -17005"/>
              <a:gd name="adj5" fmla="val 174926"/>
              <a:gd name="adj6" fmla="val -28086"/>
            </a:avLst>
          </a:prstGeom>
          <a:solidFill>
            <a:srgbClr val="00B0F0"/>
          </a:solidFill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Anzahl des Atoms in der Bindung</a:t>
            </a:r>
          </a:p>
        </p:txBody>
      </p:sp>
      <p:sp>
        <p:nvSpPr>
          <p:cNvPr id="16" name="Legende: mit gebogener Linie 15">
            <a:extLst>
              <a:ext uri="{FF2B5EF4-FFF2-40B4-BE49-F238E27FC236}">
                <a16:creationId xmlns:a16="http://schemas.microsoft.com/office/drawing/2014/main" id="{5EE54325-46E3-4A3E-9C09-8364D9D690C6}"/>
              </a:ext>
            </a:extLst>
          </p:cNvPr>
          <p:cNvSpPr/>
          <p:nvPr/>
        </p:nvSpPr>
        <p:spPr>
          <a:xfrm>
            <a:off x="142373" y="6064846"/>
            <a:ext cx="2779776" cy="720804"/>
          </a:xfrm>
          <a:prstGeom prst="borderCallout2">
            <a:avLst>
              <a:gd name="adj1" fmla="val 17481"/>
              <a:gd name="adj2" fmla="val 106532"/>
              <a:gd name="adj3" fmla="val 18189"/>
              <a:gd name="adj4" fmla="val 121846"/>
              <a:gd name="adj5" fmla="val -77522"/>
              <a:gd name="adj6" fmla="val 124954"/>
            </a:avLst>
          </a:prstGeom>
          <a:solidFill>
            <a:srgbClr val="00B0F0"/>
          </a:solidFill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Ordnungszahl</a:t>
            </a:r>
            <a:b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(Anzahl der Protonen)</a:t>
            </a:r>
          </a:p>
        </p:txBody>
      </p:sp>
      <p:sp>
        <p:nvSpPr>
          <p:cNvPr id="17" name="Legende: mit gebogener Linie 16">
            <a:extLst>
              <a:ext uri="{FF2B5EF4-FFF2-40B4-BE49-F238E27FC236}">
                <a16:creationId xmlns:a16="http://schemas.microsoft.com/office/drawing/2014/main" id="{B58E6799-E9D9-40B1-8ADB-8EA2EB33A266}"/>
              </a:ext>
            </a:extLst>
          </p:cNvPr>
          <p:cNvSpPr/>
          <p:nvPr/>
        </p:nvSpPr>
        <p:spPr>
          <a:xfrm>
            <a:off x="146304" y="1623044"/>
            <a:ext cx="2779776" cy="720804"/>
          </a:xfrm>
          <a:prstGeom prst="borderCallout2">
            <a:avLst>
              <a:gd name="adj1" fmla="val 17481"/>
              <a:gd name="adj2" fmla="val 106532"/>
              <a:gd name="adj3" fmla="val 18189"/>
              <a:gd name="adj4" fmla="val 121846"/>
              <a:gd name="adj5" fmla="val 247235"/>
              <a:gd name="adj6" fmla="val 127914"/>
            </a:avLst>
          </a:prstGeom>
          <a:solidFill>
            <a:srgbClr val="00B0F0"/>
          </a:solidFill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Massenzahl</a:t>
            </a:r>
            <a:b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(</a:t>
            </a:r>
            <a:r>
              <a:rPr lang="de-AT" dirty="0" err="1">
                <a:solidFill>
                  <a:schemeClr val="tx1"/>
                </a:solidFill>
                <a:latin typeface="Segoe Print" panose="02000600000000000000" pitchFamily="2" charset="0"/>
              </a:rPr>
              <a:t>Protonen+Neutronen</a:t>
            </a:r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)</a:t>
            </a:r>
          </a:p>
        </p:txBody>
      </p:sp>
      <p:sp>
        <p:nvSpPr>
          <p:cNvPr id="18" name="Legende: mit gebogener Linie 17">
            <a:extLst>
              <a:ext uri="{FF2B5EF4-FFF2-40B4-BE49-F238E27FC236}">
                <a16:creationId xmlns:a16="http://schemas.microsoft.com/office/drawing/2014/main" id="{B542ABB5-DFB3-44E6-88ED-0444BA49CC82}"/>
              </a:ext>
            </a:extLst>
          </p:cNvPr>
          <p:cNvSpPr/>
          <p:nvPr/>
        </p:nvSpPr>
        <p:spPr>
          <a:xfrm>
            <a:off x="142373" y="2480744"/>
            <a:ext cx="2779776" cy="948256"/>
          </a:xfrm>
          <a:prstGeom prst="borderCallout2">
            <a:avLst>
              <a:gd name="adj1" fmla="val 118727"/>
              <a:gd name="adj2" fmla="val 26269"/>
              <a:gd name="adj3" fmla="val 166757"/>
              <a:gd name="adj4" fmla="val 26122"/>
              <a:gd name="adj5" fmla="val 202591"/>
              <a:gd name="adj6" fmla="val 82191"/>
            </a:avLst>
          </a:prstGeom>
          <a:solidFill>
            <a:srgbClr val="00B0F0"/>
          </a:solidFill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Segoe Print" panose="02000600000000000000" pitchFamily="2" charset="0"/>
              </a:rPr>
              <a:t>Anzahl der Atome bzw. Moleküle (nicht gebunden)</a:t>
            </a:r>
          </a:p>
        </p:txBody>
      </p:sp>
    </p:spTree>
    <p:extLst>
      <p:ext uri="{BB962C8B-B14F-4D97-AF65-F5344CB8AC3E}">
        <p14:creationId xmlns:p14="http://schemas.microsoft.com/office/powerpoint/2010/main" val="211915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81FED-EA52-4422-9198-C894D20F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7F9C58-3AE4-42DC-9636-8A38BFFF6DEE}"/>
              </a:ext>
            </a:extLst>
          </p:cNvPr>
          <p:cNvSpPr txBox="1"/>
          <p:nvPr/>
        </p:nvSpPr>
        <p:spPr>
          <a:xfrm>
            <a:off x="2660904" y="2112265"/>
            <a:ext cx="602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AR CENA" panose="02000000000000000000" pitchFamily="2" charset="0"/>
              </a:rPr>
              <a:t>Zwei Sauerstoffatome in einer Bindung O=O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246378-5CAD-425F-88B4-5214D4199208}"/>
              </a:ext>
            </a:extLst>
          </p:cNvPr>
          <p:cNvSpPr txBox="1"/>
          <p:nvPr/>
        </p:nvSpPr>
        <p:spPr>
          <a:xfrm>
            <a:off x="2660904" y="3429000"/>
            <a:ext cx="602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AR CENA" panose="02000000000000000000" pitchFamily="2" charset="0"/>
              </a:rPr>
              <a:t>Sauerstoffion (zweifach negativ geladen)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E060AA-4A31-4F95-B238-C70F7DBA72E7}"/>
              </a:ext>
            </a:extLst>
          </p:cNvPr>
          <p:cNvSpPr txBox="1"/>
          <p:nvPr/>
        </p:nvSpPr>
        <p:spPr>
          <a:xfrm>
            <a:off x="628650" y="1819877"/>
            <a:ext cx="1062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dirty="0">
                <a:latin typeface="AR CENA" panose="02000000000000000000" pitchFamily="2" charset="0"/>
              </a:rPr>
              <a:t>O</a:t>
            </a:r>
            <a:r>
              <a:rPr lang="de-AT" sz="6600" baseline="-25000" dirty="0">
                <a:latin typeface="AR CENA" panose="02000000000000000000" pitchFamily="2" charset="0"/>
              </a:rPr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27F990-1510-447B-A053-6CA59C6FC0FA}"/>
              </a:ext>
            </a:extLst>
          </p:cNvPr>
          <p:cNvSpPr txBox="1"/>
          <p:nvPr/>
        </p:nvSpPr>
        <p:spPr>
          <a:xfrm>
            <a:off x="628650" y="3057061"/>
            <a:ext cx="1062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dirty="0">
                <a:latin typeface="AR CENA" panose="02000000000000000000" pitchFamily="2" charset="0"/>
              </a:rPr>
              <a:t>O</a:t>
            </a:r>
            <a:r>
              <a:rPr lang="de-AT" sz="6600" baseline="30000" dirty="0">
                <a:latin typeface="AR CENA" panose="02000000000000000000" pitchFamily="2" charset="0"/>
              </a:rPr>
              <a:t>2-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A23407-4D3F-4CAE-85A4-72AA0E20F221}"/>
              </a:ext>
            </a:extLst>
          </p:cNvPr>
          <p:cNvSpPr txBox="1"/>
          <p:nvPr/>
        </p:nvSpPr>
        <p:spPr>
          <a:xfrm>
            <a:off x="2660904" y="4563676"/>
            <a:ext cx="602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AR CENA" panose="02000000000000000000" pitchFamily="2" charset="0"/>
              </a:rPr>
              <a:t>Sauerstoffatom</a:t>
            </a:r>
            <a:br>
              <a:rPr lang="de-AT" sz="2800" dirty="0">
                <a:latin typeface="AR CENA" panose="02000000000000000000" pitchFamily="2" charset="0"/>
              </a:rPr>
            </a:br>
            <a:r>
              <a:rPr lang="de-AT" sz="2800" dirty="0">
                <a:latin typeface="AR CENA" panose="02000000000000000000" pitchFamily="2" charset="0"/>
              </a:rPr>
              <a:t>- Ordnungszahl 8  (8 Protonen)</a:t>
            </a:r>
            <a:br>
              <a:rPr lang="de-AT" sz="2800" dirty="0">
                <a:latin typeface="AR CENA" panose="02000000000000000000" pitchFamily="2" charset="0"/>
              </a:rPr>
            </a:br>
            <a:r>
              <a:rPr lang="de-AT" sz="2800" dirty="0">
                <a:latin typeface="AR CENA" panose="02000000000000000000" pitchFamily="2" charset="0"/>
              </a:rPr>
              <a:t>- Massenzahl 16 (8 Protonen + 8 Neutronen)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67E0EA-38B3-40DF-88E8-F9EEFEA913EB}"/>
              </a:ext>
            </a:extLst>
          </p:cNvPr>
          <p:cNvSpPr txBox="1"/>
          <p:nvPr/>
        </p:nvSpPr>
        <p:spPr>
          <a:xfrm>
            <a:off x="628650" y="4191737"/>
            <a:ext cx="1062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aseline="30000" dirty="0">
                <a:latin typeface="AR CENA" panose="02000000000000000000" pitchFamily="2" charset="0"/>
              </a:rPr>
              <a:t>16</a:t>
            </a:r>
            <a:r>
              <a:rPr lang="de-AT" sz="6600" dirty="0">
                <a:latin typeface="AR CENA" panose="02000000000000000000" pitchFamily="2" charset="0"/>
              </a:rPr>
              <a:t>O</a:t>
            </a:r>
            <a:endParaRPr lang="de-AT" sz="6600" baseline="30000" dirty="0">
              <a:latin typeface="AR CENA" panose="02000000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F50B8E-6C7C-4C2C-8C0A-DB5DACE10D57}"/>
              </a:ext>
            </a:extLst>
          </p:cNvPr>
          <p:cNvSpPr txBox="1"/>
          <p:nvPr/>
        </p:nvSpPr>
        <p:spPr>
          <a:xfrm>
            <a:off x="738378" y="4941692"/>
            <a:ext cx="1062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aseline="30000" dirty="0">
                <a:latin typeface="AR CENA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5524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81FED-EA52-4422-9198-C894D20F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7F9C58-3AE4-42DC-9636-8A38BFFF6DEE}"/>
              </a:ext>
            </a:extLst>
          </p:cNvPr>
          <p:cNvSpPr txBox="1"/>
          <p:nvPr/>
        </p:nvSpPr>
        <p:spPr>
          <a:xfrm>
            <a:off x="2532887" y="2066545"/>
            <a:ext cx="6144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AR CENA" panose="02000000000000000000" pitchFamily="2" charset="0"/>
              </a:rPr>
              <a:t>Drei Sauerstoffmoleküle (mit je zwei Sauerstoffatomen)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246378-5CAD-425F-88B4-5214D4199208}"/>
              </a:ext>
            </a:extLst>
          </p:cNvPr>
          <p:cNvSpPr txBox="1"/>
          <p:nvPr/>
        </p:nvSpPr>
        <p:spPr>
          <a:xfrm>
            <a:off x="2532888" y="4408527"/>
            <a:ext cx="6611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AR CENA" panose="02000000000000000000" pitchFamily="2" charset="0"/>
              </a:rPr>
              <a:t>Wassermolekül mit den Oxidationszahlen </a:t>
            </a:r>
            <a:br>
              <a:rPr lang="de-AT" sz="2800" dirty="0">
                <a:latin typeface="AR CENA" panose="02000000000000000000" pitchFamily="2" charset="0"/>
              </a:rPr>
            </a:br>
            <a:r>
              <a:rPr lang="de-AT" sz="2800" dirty="0">
                <a:latin typeface="AR CENA" panose="02000000000000000000" pitchFamily="2" charset="0"/>
              </a:rPr>
              <a:t>der Atome (meist römische Ziffern)</a:t>
            </a:r>
          </a:p>
          <a:p>
            <a:pPr marL="457200" indent="-457200">
              <a:buFontTx/>
              <a:buChar char="-"/>
            </a:pPr>
            <a:r>
              <a:rPr lang="de-AT" sz="2800" dirty="0">
                <a:latin typeface="AR CENA" panose="02000000000000000000" pitchFamily="2" charset="0"/>
              </a:rPr>
              <a:t>O-Atom:  -II</a:t>
            </a:r>
          </a:p>
          <a:p>
            <a:pPr marL="457200" indent="-457200">
              <a:buFontTx/>
              <a:buChar char="-"/>
            </a:pPr>
            <a:r>
              <a:rPr lang="de-AT" sz="2800" dirty="0">
                <a:latin typeface="AR CENA" panose="02000000000000000000" pitchFamily="2" charset="0"/>
              </a:rPr>
              <a:t>H-Atom:  +I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E060AA-4A31-4F95-B238-C70F7DBA72E7}"/>
              </a:ext>
            </a:extLst>
          </p:cNvPr>
          <p:cNvSpPr txBox="1"/>
          <p:nvPr/>
        </p:nvSpPr>
        <p:spPr>
          <a:xfrm>
            <a:off x="628650" y="1819877"/>
            <a:ext cx="1730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dirty="0">
                <a:latin typeface="AR CENA" panose="02000000000000000000" pitchFamily="2" charset="0"/>
              </a:rPr>
              <a:t>3 O</a:t>
            </a:r>
            <a:r>
              <a:rPr lang="de-AT" sz="6600" baseline="-25000" dirty="0">
                <a:latin typeface="AR CENA" panose="02000000000000000000" pitchFamily="2" charset="0"/>
              </a:rPr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27F990-1510-447B-A053-6CA59C6FC0FA}"/>
              </a:ext>
            </a:extLst>
          </p:cNvPr>
          <p:cNvSpPr txBox="1"/>
          <p:nvPr/>
        </p:nvSpPr>
        <p:spPr>
          <a:xfrm>
            <a:off x="628650" y="4082308"/>
            <a:ext cx="162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dirty="0">
                <a:latin typeface="AR CENA" panose="02000000000000000000" pitchFamily="2" charset="0"/>
              </a:rPr>
              <a:t>H</a:t>
            </a:r>
            <a:r>
              <a:rPr lang="de-AT" sz="6600" baseline="-25000" dirty="0">
                <a:latin typeface="AR CENA" panose="02000000000000000000" pitchFamily="2" charset="0"/>
              </a:rPr>
              <a:t>2</a:t>
            </a:r>
            <a:r>
              <a:rPr lang="de-AT" sz="6600" dirty="0">
                <a:latin typeface="AR CENA" panose="02000000000000000000" pitchFamily="2" charset="0"/>
              </a:rPr>
              <a:t>O</a:t>
            </a:r>
            <a:endParaRPr lang="de-AT" sz="6600" baseline="30000" dirty="0">
              <a:latin typeface="AR CENA" panose="02000000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F50B8E-6C7C-4C2C-8C0A-DB5DACE10D57}"/>
              </a:ext>
            </a:extLst>
          </p:cNvPr>
          <p:cNvSpPr txBox="1"/>
          <p:nvPr/>
        </p:nvSpPr>
        <p:spPr>
          <a:xfrm>
            <a:off x="1276731" y="3947152"/>
            <a:ext cx="12275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i="1" baseline="30000" dirty="0">
                <a:latin typeface="Sandscript BTN" panose="030C0504040201040805" pitchFamily="66" charset="0"/>
              </a:rPr>
              <a:t>-II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037B69-34CD-4EA6-B050-B7688ED7E4B9}"/>
              </a:ext>
            </a:extLst>
          </p:cNvPr>
          <p:cNvSpPr txBox="1"/>
          <p:nvPr/>
        </p:nvSpPr>
        <p:spPr>
          <a:xfrm>
            <a:off x="485775" y="3947152"/>
            <a:ext cx="12275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aseline="30000" dirty="0">
                <a:latin typeface="Sandscript BTN" panose="030C0504040201040805" pitchFamily="66" charset="0"/>
              </a:rPr>
              <a:t>+</a:t>
            </a:r>
            <a:r>
              <a:rPr lang="de-AT" sz="4000" i="1" baseline="30000" dirty="0">
                <a:latin typeface="Sandscript BTN" panose="030C0504040201040805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1622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55070-A01F-4F4E-85A3-BA2B0B56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Atomgruppen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902F8-D6AC-4D66-9B53-E4FE1DB0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Atomgruppen die mehrfach vorkommen werden in Klammer gesetzt und die Anzahl wie bei Atomen tiefgestellt angegeben</a:t>
            </a:r>
          </a:p>
          <a:p>
            <a:r>
              <a:rPr lang="de-AT" dirty="0"/>
              <a:t>Beispiel:  Ca</a:t>
            </a:r>
            <a:r>
              <a:rPr lang="de-AT" baseline="-25000" dirty="0"/>
              <a:t>3</a:t>
            </a:r>
            <a:r>
              <a:rPr lang="de-AT" dirty="0"/>
              <a:t>(PO</a:t>
            </a:r>
            <a:r>
              <a:rPr lang="de-AT" baseline="-25000" dirty="0"/>
              <a:t>4</a:t>
            </a:r>
            <a:r>
              <a:rPr lang="de-AT" dirty="0"/>
              <a:t>)</a:t>
            </a:r>
            <a:r>
              <a:rPr lang="de-AT" baseline="-25000" dirty="0"/>
              <a:t>2</a:t>
            </a:r>
            <a:r>
              <a:rPr lang="de-AT" dirty="0"/>
              <a:t>  </a:t>
            </a:r>
          </a:p>
          <a:p>
            <a:pPr lvl="1"/>
            <a:r>
              <a:rPr lang="de-AT" dirty="0"/>
              <a:t>3 </a:t>
            </a:r>
            <a:r>
              <a:rPr lang="de-AT" dirty="0" err="1"/>
              <a:t>Calziumatome</a:t>
            </a:r>
            <a:r>
              <a:rPr lang="de-AT" dirty="0"/>
              <a:t> (Ca)</a:t>
            </a:r>
          </a:p>
          <a:p>
            <a:pPr lvl="1"/>
            <a:r>
              <a:rPr lang="de-AT" dirty="0"/>
              <a:t>2 PO</a:t>
            </a:r>
            <a:r>
              <a:rPr lang="de-AT" baseline="-25000" dirty="0"/>
              <a:t>4</a:t>
            </a:r>
            <a:r>
              <a:rPr lang="de-AT" dirty="0"/>
              <a:t> Atomgruppen (Phosphat) besteht aus</a:t>
            </a:r>
          </a:p>
          <a:p>
            <a:pPr lvl="2"/>
            <a:r>
              <a:rPr lang="de-AT" dirty="0"/>
              <a:t>1 Phosphoratom (P)</a:t>
            </a:r>
          </a:p>
          <a:p>
            <a:pPr lvl="2"/>
            <a:r>
              <a:rPr lang="de-AT" dirty="0"/>
              <a:t>4 Sauerstoffatome (O)</a:t>
            </a:r>
          </a:p>
        </p:txBody>
      </p:sp>
    </p:spTree>
    <p:extLst>
      <p:ext uri="{BB962C8B-B14F-4D97-AF65-F5344CB8AC3E}">
        <p14:creationId xmlns:p14="http://schemas.microsoft.com/office/powerpoint/2010/main" val="246981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Bildschirmpräsentation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 CENA</vt:lpstr>
      <vt:lpstr>Arial</vt:lpstr>
      <vt:lpstr>Wingdings</vt:lpstr>
      <vt:lpstr>Calibri</vt:lpstr>
      <vt:lpstr>Segoe Print</vt:lpstr>
      <vt:lpstr>Sandscript BTN</vt:lpstr>
      <vt:lpstr>Office</vt:lpstr>
      <vt:lpstr>PowerPoint-Präsentation</vt:lpstr>
      <vt:lpstr>Elemente</vt:lpstr>
      <vt:lpstr>Beispiel</vt:lpstr>
      <vt:lpstr>Elementsymbole</vt:lpstr>
      <vt:lpstr>Formeln</vt:lpstr>
      <vt:lpstr>Ziffern rund um das Elementsymbol</vt:lpstr>
      <vt:lpstr>Beispiele</vt:lpstr>
      <vt:lpstr>Beispiele</vt:lpstr>
      <vt:lpstr>Atomgruppen</vt:lpstr>
      <vt:lpstr>Ionenbindungen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Formelsprache der Chemie</dc:title>
  <dc:creator>www.leichter-unterrichten.com</dc:creator>
  <cp:lastModifiedBy>f-5</cp:lastModifiedBy>
  <cp:revision>52</cp:revision>
  <dcterms:created xsi:type="dcterms:W3CDTF">2017-11-06T19:57:55Z</dcterms:created>
  <dcterms:modified xsi:type="dcterms:W3CDTF">2017-12-17T22:47:11Z</dcterms:modified>
</cp:coreProperties>
</file>