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72" r:id="rId4"/>
    <p:sldId id="257" r:id="rId5"/>
    <p:sldId id="260" r:id="rId6"/>
    <p:sldId id="261" r:id="rId7"/>
    <p:sldId id="259" r:id="rId8"/>
    <p:sldId id="263" r:id="rId9"/>
    <p:sldId id="264" r:id="rId10"/>
    <p:sldId id="265" r:id="rId11"/>
    <p:sldId id="262" r:id="rId12"/>
    <p:sldId id="268" r:id="rId13"/>
    <p:sldId id="267" r:id="rId14"/>
    <p:sldId id="266" r:id="rId15"/>
    <p:sldId id="270" r:id="rId16"/>
    <p:sldId id="269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89091" autoAdjust="0"/>
  </p:normalViewPr>
  <p:slideViewPr>
    <p:cSldViewPr snapToGrid="0">
      <p:cViewPr varScale="1">
        <p:scale>
          <a:sx n="68" d="100"/>
          <a:sy n="68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6345D-550F-49E5-9F30-EA823F8EB14A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08850-5D83-4CF6-9271-157A0C4D158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757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Grafiken: www.symbolfotos.biz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8850-5D83-4CF6-9271-157A0C4D1588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833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8850-5D83-4CF6-9271-157A0C4D1588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258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Grafik: Wikipedia /</a:t>
            </a:r>
            <a:r>
              <a:rPr lang="de-AT" baseline="0" dirty="0"/>
              <a:t> </a:t>
            </a:r>
            <a:r>
              <a:rPr lang="de-AT" baseline="0" dirty="0" err="1"/>
              <a:t>Fffred</a:t>
            </a:r>
            <a:r>
              <a:rPr lang="de-AT" baseline="0" dirty="0"/>
              <a:t>, </a:t>
            </a:r>
            <a:r>
              <a:rPr lang="de-AT" b="1" baseline="0" dirty="0"/>
              <a:t>Gemeinfrei</a:t>
            </a:r>
            <a:r>
              <a:rPr lang="de-AT" baseline="0" dirty="0"/>
              <a:t>: https://commons.wikimedia.org/wiki/File:Loi_de_malus.png?uselang=de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8850-5D83-4CF6-9271-157A0C4D1588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865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8850-5D83-4CF6-9271-157A0C4D1588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596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8850-5D83-4CF6-9271-157A0C4D1588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801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8850-5D83-4CF6-9271-157A0C4D1588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865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8850-5D83-4CF6-9271-157A0C4D1588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434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Polarimeter:</a:t>
            </a:r>
            <a:r>
              <a:rPr lang="de-AT" baseline="0" dirty="0"/>
              <a:t> Wikipedia / Magnus Manske, </a:t>
            </a:r>
            <a:r>
              <a:rPr lang="de-AT" b="1" baseline="0" dirty="0"/>
              <a:t>Public Domain</a:t>
            </a:r>
            <a:r>
              <a:rPr lang="de-AT" baseline="0" dirty="0"/>
              <a:t>: https://commons.wikimedia.org/wiki/File:Halbschattenpolarimeter.svg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8850-5D83-4CF6-9271-157A0C4D1588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9936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8850-5D83-4CF6-9271-157A0C4D1588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490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F800-1657-468A-A41C-A0450B4B7BAC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6299-8875-471E-84CB-F9713C0AF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748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F800-1657-468A-A41C-A0450B4B7BAC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6299-8875-471E-84CB-F9713C0AF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943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F800-1657-468A-A41C-A0450B4B7BAC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6299-8875-471E-84CB-F9713C0AF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248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F800-1657-468A-A41C-A0450B4B7BAC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6299-8875-471E-84CB-F9713C0AF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349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F800-1657-468A-A41C-A0450B4B7BAC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6299-8875-471E-84CB-F9713C0AF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429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F800-1657-468A-A41C-A0450B4B7BAC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6299-8875-471E-84CB-F9713C0AF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167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F800-1657-468A-A41C-A0450B4B7BAC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6299-8875-471E-84CB-F9713C0AF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924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F800-1657-468A-A41C-A0450B4B7BAC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6299-8875-471E-84CB-F9713C0AF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305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F800-1657-468A-A41C-A0450B4B7BAC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6299-8875-471E-84CB-F9713C0AF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567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F800-1657-468A-A41C-A0450B4B7BAC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6299-8875-471E-84CB-F9713C0AF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87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F800-1657-468A-A41C-A0450B4B7BAC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6299-8875-471E-84CB-F9713C0AF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672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A70ABEF-FB21-484C-8CAE-E0E264937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592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F800-1657-468A-A41C-A0450B4B7BAC}" type="datetimeFigureOut">
              <a:rPr lang="de-AT" smtClean="0"/>
              <a:t>15.01.2018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26299-8875-471E-84CB-F9713C0AFC41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4E1E34-5E75-49E0-942B-DE635B307074}"/>
              </a:ext>
            </a:extLst>
          </p:cNvPr>
          <p:cNvSpPr txBox="1"/>
          <p:nvPr userDrawn="1"/>
        </p:nvSpPr>
        <p:spPr>
          <a:xfrm>
            <a:off x="7378773" y="6642556"/>
            <a:ext cx="1765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2018, www.leichter-unterrichten.com</a:t>
            </a:r>
          </a:p>
        </p:txBody>
      </p:sp>
    </p:spTree>
    <p:extLst>
      <p:ext uri="{BB962C8B-B14F-4D97-AF65-F5344CB8AC3E}">
        <p14:creationId xmlns:p14="http://schemas.microsoft.com/office/powerpoint/2010/main" val="287633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98311"/>
            <a:ext cx="7772400" cy="2911652"/>
          </a:xfrm>
        </p:spPr>
        <p:txBody>
          <a:bodyPr/>
          <a:lstStyle/>
          <a:p>
            <a:r>
              <a:rPr lang="de-AT" b="1" dirty="0"/>
              <a:t>Optische Aktivität</a:t>
            </a:r>
            <a:br>
              <a:rPr lang="de-AT" b="1" dirty="0"/>
            </a:br>
            <a:r>
              <a:rPr lang="de-AT" b="1" dirty="0"/>
              <a:t>Chiralität</a:t>
            </a:r>
            <a:br>
              <a:rPr lang="de-AT" b="1" dirty="0"/>
            </a:br>
            <a:r>
              <a:rPr lang="de-AT" b="1" dirty="0"/>
              <a:t>Spiegelbildisomerie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943350"/>
            <a:ext cx="20383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52900"/>
            <a:ext cx="20383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60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5367747" y="2915424"/>
            <a:ext cx="716898" cy="408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/>
          <p:cNvSpPr/>
          <p:nvPr/>
        </p:nvSpPr>
        <p:spPr>
          <a:xfrm>
            <a:off x="1880997" y="1890347"/>
            <a:ext cx="358449" cy="2567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2948005" y="2934210"/>
            <a:ext cx="716898" cy="408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6780846" y="1890347"/>
            <a:ext cx="358449" cy="2567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Fischer-Projektion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19840" y="6076943"/>
            <a:ext cx="2080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D(-)Milchsäure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922093" y="6076943"/>
            <a:ext cx="207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L(+)Milchsäure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33" y="1758669"/>
            <a:ext cx="2835398" cy="288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30" y="1758669"/>
            <a:ext cx="298194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4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5516027" y="2915424"/>
            <a:ext cx="716898" cy="408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/>
          <p:cNvSpPr/>
          <p:nvPr/>
        </p:nvSpPr>
        <p:spPr>
          <a:xfrm>
            <a:off x="1880997" y="1890347"/>
            <a:ext cx="358449" cy="2567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2787366" y="2921853"/>
            <a:ext cx="716898" cy="408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6780846" y="1890347"/>
            <a:ext cx="358449" cy="2567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Fischer-Projektion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72" y="1937563"/>
            <a:ext cx="2486549" cy="252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48233" y="6096769"/>
            <a:ext cx="2782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D(+)</a:t>
            </a:r>
            <a:r>
              <a:rPr lang="de-AT" sz="2400" b="1" dirty="0" err="1"/>
              <a:t>Glycerolaldehyd</a:t>
            </a:r>
            <a:endParaRPr lang="de-AT" sz="2400" b="1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45" y="1937563"/>
            <a:ext cx="2826637" cy="25200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557690" y="6147138"/>
            <a:ext cx="2658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L(-)</a:t>
            </a:r>
            <a:r>
              <a:rPr lang="de-AT" sz="2400" b="1" dirty="0" err="1"/>
              <a:t>Glycerolaldehyd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130635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R/S-Nomenklatur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Rangordnung der Substituenten nach Ordnungszahl</a:t>
            </a:r>
            <a:br>
              <a:rPr lang="de-AT" dirty="0"/>
            </a:br>
            <a:br>
              <a:rPr lang="de-AT" dirty="0"/>
            </a:br>
            <a:r>
              <a:rPr lang="de-AT" dirty="0" err="1"/>
              <a:t>Br</a:t>
            </a:r>
            <a:r>
              <a:rPr lang="de-AT" dirty="0"/>
              <a:t>  &gt;  Cl  &gt;  F  &gt;  O  &gt;  N  &gt;  C &gt;  H</a:t>
            </a:r>
          </a:p>
          <a:p>
            <a:endParaRPr lang="de-AT" dirty="0"/>
          </a:p>
          <a:p>
            <a:r>
              <a:rPr lang="de-AT" dirty="0"/>
              <a:t>Bei gleichrangigen Substituenten: Das nächste Atom entscheidet</a:t>
            </a:r>
            <a:br>
              <a:rPr lang="de-AT" dirty="0"/>
            </a:br>
            <a:br>
              <a:rPr lang="de-AT" dirty="0"/>
            </a:br>
            <a:r>
              <a:rPr lang="de-AT" dirty="0"/>
              <a:t>- COOH    &gt;    - CH</a:t>
            </a:r>
            <a:r>
              <a:rPr lang="de-AT" baseline="-25000" dirty="0"/>
              <a:t>2</a:t>
            </a:r>
            <a:r>
              <a:rPr lang="de-AT" dirty="0"/>
              <a:t>OH    &gt;    - CH</a:t>
            </a:r>
            <a:r>
              <a:rPr lang="de-AT" baseline="-25000" dirty="0"/>
              <a:t>2</a:t>
            </a:r>
            <a:r>
              <a:rPr lang="de-AT" dirty="0"/>
              <a:t>CH</a:t>
            </a:r>
            <a:r>
              <a:rPr lang="de-AT" baseline="-25000" dirty="0"/>
              <a:t>3</a:t>
            </a:r>
            <a:br>
              <a:rPr lang="de-AT" dirty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827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R/S-Nomenklatur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7597"/>
          </a:xfrm>
        </p:spPr>
        <p:txBody>
          <a:bodyPr>
            <a:normAutofit lnSpcReduction="10000"/>
          </a:bodyPr>
          <a:lstStyle/>
          <a:p>
            <a:r>
              <a:rPr lang="de-AT" dirty="0"/>
              <a:t>niedrigster Substituent (meist das H-Atom)  nach hinten</a:t>
            </a:r>
            <a:br>
              <a:rPr lang="de-AT" dirty="0"/>
            </a:br>
            <a:endParaRPr lang="de-AT" dirty="0"/>
          </a:p>
          <a:p>
            <a:r>
              <a:rPr lang="de-AT" dirty="0"/>
              <a:t>Drehrichtung nach Anordnung der 3 vorderen Substituenten</a:t>
            </a:r>
            <a:br>
              <a:rPr lang="de-AT" dirty="0"/>
            </a:br>
            <a:endParaRPr lang="de-AT" dirty="0"/>
          </a:p>
          <a:p>
            <a:r>
              <a:rPr lang="de-AT" dirty="0"/>
              <a:t>R… </a:t>
            </a:r>
            <a:r>
              <a:rPr lang="de-AT" dirty="0" err="1"/>
              <a:t>rectus</a:t>
            </a:r>
            <a:r>
              <a:rPr lang="de-AT" dirty="0"/>
              <a:t> … gerade </a:t>
            </a:r>
            <a:br>
              <a:rPr lang="de-AT" dirty="0"/>
            </a:br>
            <a:endParaRPr lang="de-AT" dirty="0"/>
          </a:p>
          <a:p>
            <a:r>
              <a:rPr lang="de-AT" dirty="0"/>
              <a:t>S … sinister … links</a:t>
            </a:r>
            <a:br>
              <a:rPr lang="de-AT" dirty="0"/>
            </a:br>
            <a:endParaRPr lang="de-AT" dirty="0"/>
          </a:p>
          <a:p>
            <a:r>
              <a:rPr lang="de-AT" dirty="0"/>
              <a:t>R/S sagt nicht über die Drehrichtung aus (+/-)</a:t>
            </a:r>
          </a:p>
        </p:txBody>
      </p:sp>
    </p:spTree>
    <p:extLst>
      <p:ext uri="{BB962C8B-B14F-4D97-AF65-F5344CB8AC3E}">
        <p14:creationId xmlns:p14="http://schemas.microsoft.com/office/powerpoint/2010/main" val="189342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R/S-Nomenklatur: Milchsäure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Rangordnung der Substituenten nach Ordnungszahl</a:t>
            </a:r>
            <a:br>
              <a:rPr lang="de-AT" dirty="0"/>
            </a:br>
            <a:br>
              <a:rPr lang="de-AT" dirty="0"/>
            </a:br>
            <a:r>
              <a:rPr lang="de-AT" dirty="0"/>
              <a:t>-OH  &gt;  - COOH  &gt;  - CH</a:t>
            </a:r>
            <a:r>
              <a:rPr lang="de-AT" baseline="-25000" dirty="0"/>
              <a:t>3</a:t>
            </a:r>
            <a:r>
              <a:rPr lang="de-AT" dirty="0"/>
              <a:t>  &gt;  H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41" y="4022061"/>
            <a:ext cx="2061521" cy="2083499"/>
          </a:xfrm>
          <a:prstGeom prst="rect">
            <a:avLst/>
          </a:prstGeom>
        </p:spPr>
      </p:pic>
      <p:sp>
        <p:nvSpPr>
          <p:cNvPr id="5" name="Flussdiagramm: Daten 4"/>
          <p:cNvSpPr/>
          <p:nvPr/>
        </p:nvSpPr>
        <p:spPr>
          <a:xfrm rot="16200000" flipH="1" flipV="1">
            <a:off x="3509318" y="4374295"/>
            <a:ext cx="2137720" cy="358346"/>
          </a:xfrm>
          <a:prstGeom prst="flowChartInputOutpu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Legende mit Linie 2 (Akzentuierungsbalken) 5"/>
          <p:cNvSpPr/>
          <p:nvPr/>
        </p:nvSpPr>
        <p:spPr>
          <a:xfrm>
            <a:off x="6707532" y="3373395"/>
            <a:ext cx="2212622" cy="91210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325"/>
              <a:gd name="adj6" fmla="val -66702"/>
            </a:avLst>
          </a:prstGeom>
          <a:solidFill>
            <a:schemeClr val="bg2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tx1"/>
                </a:solidFill>
              </a:rPr>
              <a:t>H-Atom -&gt; hinten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343978" y="4285501"/>
            <a:ext cx="1779373" cy="80936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Blickrichtung</a:t>
            </a:r>
          </a:p>
        </p:txBody>
      </p:sp>
      <p:sp>
        <p:nvSpPr>
          <p:cNvPr id="11" name="Bogen 10"/>
          <p:cNvSpPr/>
          <p:nvPr/>
        </p:nvSpPr>
        <p:spPr>
          <a:xfrm>
            <a:off x="3854186" y="4377029"/>
            <a:ext cx="395416" cy="1435677"/>
          </a:xfrm>
          <a:prstGeom prst="arc">
            <a:avLst>
              <a:gd name="adj1" fmla="val 16200000"/>
              <a:gd name="adj2" fmla="val 9798045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/>
          <p:cNvSpPr txBox="1"/>
          <p:nvPr/>
        </p:nvSpPr>
        <p:spPr>
          <a:xfrm>
            <a:off x="1634299" y="6256345"/>
            <a:ext cx="186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R-Milchsäure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2879124" y="5647038"/>
            <a:ext cx="907410" cy="6093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771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Polarimeter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30208"/>
            <a:ext cx="8515350" cy="5304224"/>
          </a:xfrm>
        </p:spPr>
        <p:txBody>
          <a:bodyPr>
            <a:normAutofit/>
          </a:bodyPr>
          <a:lstStyle/>
          <a:p>
            <a:r>
              <a:rPr lang="de-AT" dirty="0"/>
              <a:t>Drehwinkel abhängig von:</a:t>
            </a:r>
          </a:p>
          <a:p>
            <a:pPr lvl="1"/>
            <a:r>
              <a:rPr lang="de-AT" dirty="0"/>
              <a:t>Wellenlänge des Lichtes (meist 589nm (Natrium-D-Linie))</a:t>
            </a:r>
          </a:p>
          <a:p>
            <a:pPr lvl="1"/>
            <a:r>
              <a:rPr lang="de-AT" dirty="0"/>
              <a:t>Schichtdicke (</a:t>
            </a:r>
            <a:r>
              <a:rPr lang="de-AT" dirty="0" err="1"/>
              <a:t>Küvettengröße</a:t>
            </a:r>
            <a:r>
              <a:rPr lang="de-AT" dirty="0"/>
              <a:t>)</a:t>
            </a:r>
          </a:p>
          <a:p>
            <a:pPr lvl="1"/>
            <a:r>
              <a:rPr lang="de-AT" dirty="0"/>
              <a:t>Lösungsmittel</a:t>
            </a:r>
          </a:p>
          <a:p>
            <a:pPr lvl="1"/>
            <a:r>
              <a:rPr lang="de-AT" dirty="0"/>
              <a:t>Temperatur (meist 20°C, 22°C oder 25°C)</a:t>
            </a:r>
          </a:p>
          <a:p>
            <a:pPr lvl="1"/>
            <a:r>
              <a:rPr lang="de-AT" dirty="0"/>
              <a:t>Stoff</a:t>
            </a:r>
          </a:p>
          <a:p>
            <a:pPr lvl="1"/>
            <a:endParaRPr lang="de-AT" dirty="0"/>
          </a:p>
          <a:p>
            <a:r>
              <a:rPr lang="de-AT" dirty="0"/>
              <a:t>Normierung [</a:t>
            </a:r>
            <a:r>
              <a:rPr lang="el-GR" dirty="0"/>
              <a:t>α</a:t>
            </a:r>
            <a:r>
              <a:rPr lang="de-AT" dirty="0"/>
              <a:t>]</a:t>
            </a:r>
          </a:p>
          <a:p>
            <a:pPr lvl="1"/>
            <a:r>
              <a:rPr lang="de-AT" dirty="0"/>
              <a:t>10 cm Schichtdicke</a:t>
            </a:r>
          </a:p>
          <a:p>
            <a:pPr lvl="1"/>
            <a:r>
              <a:rPr lang="de-AT" dirty="0"/>
              <a:t>1 g optisch aktive Substanz</a:t>
            </a:r>
          </a:p>
          <a:p>
            <a:pPr lvl="1"/>
            <a:r>
              <a:rPr lang="de-AT" dirty="0"/>
              <a:t>100 ml Lösungsmittel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1484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Polarimeter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0" y="1690689"/>
            <a:ext cx="8747109" cy="1906596"/>
          </a:xfrm>
        </p:spPr>
      </p:pic>
      <p:sp>
        <p:nvSpPr>
          <p:cNvPr id="6" name="Ellipse 5"/>
          <p:cNvSpPr/>
          <p:nvPr/>
        </p:nvSpPr>
        <p:spPr>
          <a:xfrm>
            <a:off x="1791730" y="3941805"/>
            <a:ext cx="716692" cy="7166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1791730" y="4922848"/>
            <a:ext cx="716692" cy="71669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1791730" y="5903891"/>
            <a:ext cx="716692" cy="7166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2706130" y="4100096"/>
            <a:ext cx="496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1) Analysator auf maximale Dunkelheit stellen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06130" y="5083651"/>
            <a:ext cx="5998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2) Optisch aktive Substanz führt zu einer Aufhellung des</a:t>
            </a:r>
            <a:br>
              <a:rPr lang="de-AT" sz="2000" dirty="0"/>
            </a:br>
            <a:r>
              <a:rPr lang="de-AT" sz="2000" dirty="0"/>
              <a:t>     Gesichtsfeld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706130" y="6062182"/>
            <a:ext cx="5483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3) Analysator auf maximale Dunkelheit stellen und </a:t>
            </a:r>
            <a:br>
              <a:rPr lang="de-AT" sz="2000" dirty="0"/>
            </a:br>
            <a:r>
              <a:rPr lang="de-AT" sz="2000" dirty="0"/>
              <a:t>    Winkeländerung ablesen -&gt;  </a:t>
            </a:r>
            <a:r>
              <a:rPr lang="el-GR" sz="2000" dirty="0"/>
              <a:t>α</a:t>
            </a:r>
            <a:endParaRPr lang="de-AT" sz="2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72C7A19-D86C-423B-BC80-B646687E80FB}"/>
              </a:ext>
            </a:extLst>
          </p:cNvPr>
          <p:cNvSpPr txBox="1"/>
          <p:nvPr/>
        </p:nvSpPr>
        <p:spPr>
          <a:xfrm rot="16200000">
            <a:off x="7849898" y="4828741"/>
            <a:ext cx="23727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Grafik: Magnus Manske, Wikimedia (</a:t>
            </a:r>
            <a:r>
              <a:rPr lang="de-AT" sz="800" dirty="0" err="1"/>
              <a:t>public</a:t>
            </a:r>
            <a:r>
              <a:rPr lang="de-AT" sz="800" dirty="0"/>
              <a:t> </a:t>
            </a:r>
            <a:r>
              <a:rPr lang="de-AT" sz="800" dirty="0" err="1"/>
              <a:t>domain</a:t>
            </a:r>
            <a:r>
              <a:rPr lang="de-AT" sz="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584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Polarimeter-Anwendungen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34667"/>
          </a:xfrm>
        </p:spPr>
        <p:txBody>
          <a:bodyPr/>
          <a:lstStyle/>
          <a:p>
            <a:r>
              <a:rPr lang="de-AT" dirty="0"/>
              <a:t>Konzentrationsbestimmung in der Industrie</a:t>
            </a:r>
          </a:p>
          <a:p>
            <a:pPr lvl="1"/>
            <a:r>
              <a:rPr lang="de-AT" dirty="0"/>
              <a:t>Zucker</a:t>
            </a:r>
          </a:p>
          <a:p>
            <a:pPr lvl="1"/>
            <a:r>
              <a:rPr lang="de-AT" dirty="0"/>
              <a:t>Molkereien</a:t>
            </a:r>
          </a:p>
          <a:p>
            <a:pPr lvl="1"/>
            <a:r>
              <a:rPr lang="de-AT" dirty="0"/>
              <a:t>Wein</a:t>
            </a:r>
          </a:p>
          <a:p>
            <a:r>
              <a:rPr lang="de-AT" dirty="0"/>
              <a:t>Pharmazie</a:t>
            </a:r>
          </a:p>
          <a:p>
            <a:pPr lvl="1"/>
            <a:r>
              <a:rPr lang="de-AT" dirty="0"/>
              <a:t>Identifizierung von Stoffen</a:t>
            </a:r>
          </a:p>
          <a:p>
            <a:pPr lvl="1"/>
            <a:r>
              <a:rPr lang="de-AT" dirty="0"/>
              <a:t>Reinheitsbestimmung</a:t>
            </a:r>
          </a:p>
          <a:p>
            <a:pPr lvl="1"/>
            <a:r>
              <a:rPr lang="de-AT" dirty="0"/>
              <a:t>Konzentrationsbestimmung</a:t>
            </a:r>
          </a:p>
          <a:p>
            <a:r>
              <a:rPr lang="de-AT" dirty="0"/>
              <a:t>Medizin</a:t>
            </a:r>
          </a:p>
          <a:p>
            <a:pPr lvl="1"/>
            <a:r>
              <a:rPr lang="de-AT" dirty="0"/>
              <a:t>Zucker im Harn</a:t>
            </a:r>
          </a:p>
          <a:p>
            <a:pPr lvl="1"/>
            <a:r>
              <a:rPr lang="de-AT" dirty="0"/>
              <a:t>Albumin im Harn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279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Racemat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1 : 1 Mischung beider Formen </a:t>
            </a:r>
            <a:br>
              <a:rPr lang="de-AT" dirty="0"/>
            </a:br>
            <a:r>
              <a:rPr lang="de-AT" dirty="0"/>
              <a:t>(linksdrehen / rechtsdrehend)</a:t>
            </a:r>
            <a:br>
              <a:rPr lang="de-AT" dirty="0"/>
            </a:br>
            <a:endParaRPr lang="de-AT" dirty="0"/>
          </a:p>
          <a:p>
            <a:r>
              <a:rPr lang="de-AT" dirty="0"/>
              <a:t>Im Polarimeter ist keine Drehung feststellbar</a:t>
            </a:r>
          </a:p>
        </p:txBody>
      </p:sp>
    </p:spTree>
    <p:extLst>
      <p:ext uri="{BB962C8B-B14F-4D97-AF65-F5344CB8AC3E}">
        <p14:creationId xmlns:p14="http://schemas.microsoft.com/office/powerpoint/2010/main" val="350958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Thalidomid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735813"/>
          </a:xfrm>
        </p:spPr>
        <p:txBody>
          <a:bodyPr>
            <a:normAutofit/>
          </a:bodyPr>
          <a:lstStyle/>
          <a:p>
            <a:r>
              <a:rPr lang="de-AT" dirty="0"/>
              <a:t>Racemat im Schlafmittel Contergan (bzw. </a:t>
            </a:r>
            <a:r>
              <a:rPr lang="de-AT" dirty="0" err="1"/>
              <a:t>Softenon</a:t>
            </a:r>
            <a:r>
              <a:rPr lang="de-AT" dirty="0"/>
              <a:t>)</a:t>
            </a:r>
          </a:p>
          <a:p>
            <a:r>
              <a:rPr lang="de-AT" dirty="0"/>
              <a:t>Bei Einnahme in den ersten 3 Schwangerschafts-monaten -&gt; Fehlbildungen der Gliedmaßen</a:t>
            </a:r>
          </a:p>
          <a:p>
            <a:endParaRPr lang="de-AT" dirty="0"/>
          </a:p>
          <a:p>
            <a:r>
              <a:rPr lang="de-AT" dirty="0"/>
              <a:t>(+)-(R)-</a:t>
            </a:r>
            <a:r>
              <a:rPr lang="de-AT"/>
              <a:t>Enatiomer</a:t>
            </a:r>
            <a:r>
              <a:rPr lang="de-AT" dirty="0"/>
              <a:t> =&gt; sedierende Wirkung (Schlafmittel)</a:t>
            </a:r>
          </a:p>
          <a:p>
            <a:r>
              <a:rPr lang="de-AT" dirty="0"/>
              <a:t>(-)-(S)-</a:t>
            </a:r>
            <a:r>
              <a:rPr lang="de-AT" dirty="0" err="1"/>
              <a:t>Enatiomer</a:t>
            </a:r>
            <a:r>
              <a:rPr lang="de-AT" dirty="0"/>
              <a:t> =&gt; fruchtschädigende Wirkung</a:t>
            </a:r>
            <a:br>
              <a:rPr lang="de-AT" dirty="0"/>
            </a:br>
            <a:endParaRPr lang="de-AT" dirty="0"/>
          </a:p>
          <a:p>
            <a:r>
              <a:rPr lang="de-AT" dirty="0"/>
              <a:t>1962 verboten</a:t>
            </a:r>
          </a:p>
          <a:p>
            <a:r>
              <a:rPr lang="de-AT" dirty="0"/>
              <a:t>Neue Anwendungen als Lepramedikament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7176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Voraussetzungen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C-Atom</a:t>
            </a:r>
          </a:p>
          <a:p>
            <a:r>
              <a:rPr lang="de-AT" dirty="0"/>
              <a:t>4 unterschiedliche Substituenten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7" y="3765531"/>
            <a:ext cx="247436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1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Eigenschaften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Optisch aktive Substanzen drehen die Schwingungsebene von polarisiertem Licht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86" y="3286775"/>
            <a:ext cx="4879917" cy="329937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3869C02-00B1-43F1-8BDF-22CB50F6F062}"/>
              </a:ext>
            </a:extLst>
          </p:cNvPr>
          <p:cNvSpPr txBox="1"/>
          <p:nvPr/>
        </p:nvSpPr>
        <p:spPr>
          <a:xfrm rot="16200000">
            <a:off x="8151260" y="4828741"/>
            <a:ext cx="17700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Grafik: </a:t>
            </a:r>
            <a:r>
              <a:rPr lang="de-AT" sz="800" dirty="0" err="1"/>
              <a:t>Fffred</a:t>
            </a:r>
            <a:r>
              <a:rPr lang="de-AT" sz="800" dirty="0"/>
              <a:t>, Wikimedia (gemeinfrei)</a:t>
            </a:r>
          </a:p>
        </p:txBody>
      </p:sp>
    </p:spTree>
    <p:extLst>
      <p:ext uri="{BB962C8B-B14F-4D97-AF65-F5344CB8AC3E}">
        <p14:creationId xmlns:p14="http://schemas.microsoft.com/office/powerpoint/2010/main" val="388321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Spiegelbildisomerie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2 mögliche räumliche Anordnungen</a:t>
            </a:r>
          </a:p>
          <a:p>
            <a:r>
              <a:rPr lang="de-AT" dirty="0"/>
              <a:t>Verhalten sich wie Bild und Spiegelbild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3" y="3544711"/>
            <a:ext cx="2474367" cy="28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63" y="3544711"/>
            <a:ext cx="2351343" cy="2880000"/>
          </a:xfrm>
          <a:prstGeom prst="rect">
            <a:avLst/>
          </a:prstGeom>
        </p:spPr>
      </p:pic>
      <p:sp>
        <p:nvSpPr>
          <p:cNvPr id="9" name="Flussdiagramm: Daten 8"/>
          <p:cNvSpPr/>
          <p:nvPr/>
        </p:nvSpPr>
        <p:spPr>
          <a:xfrm rot="16200000" flipH="1">
            <a:off x="2314565" y="4283943"/>
            <a:ext cx="3819286" cy="110850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3960166" y="6347136"/>
            <a:ext cx="1223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Spiegel</a:t>
            </a:r>
          </a:p>
        </p:txBody>
      </p:sp>
    </p:spTree>
    <p:extLst>
      <p:ext uri="{BB962C8B-B14F-4D97-AF65-F5344CB8AC3E}">
        <p14:creationId xmlns:p14="http://schemas.microsoft.com/office/powerpoint/2010/main" val="227524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Vergleich: linke / rechte Hand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94280"/>
            <a:ext cx="2474367" cy="28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50" y="1394280"/>
            <a:ext cx="2351343" cy="2880000"/>
          </a:xfrm>
          <a:prstGeom prst="rect">
            <a:avLst/>
          </a:prstGeom>
        </p:spPr>
      </p:pic>
      <p:sp>
        <p:nvSpPr>
          <p:cNvPr id="9" name="Flussdiagramm: Daten 8"/>
          <p:cNvSpPr/>
          <p:nvPr/>
        </p:nvSpPr>
        <p:spPr>
          <a:xfrm rot="16200000" flipH="1">
            <a:off x="1655038" y="3409198"/>
            <a:ext cx="5353557" cy="1323721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3960166" y="6347136"/>
            <a:ext cx="1223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Spiegel</a:t>
            </a: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23" y="4316025"/>
            <a:ext cx="1777721" cy="25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49" y="4511137"/>
            <a:ext cx="1777721" cy="235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9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Milchsäure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46" y="1942571"/>
            <a:ext cx="22955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317346" y="1942571"/>
            <a:ext cx="1727200" cy="15843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956983" y="4750858"/>
            <a:ext cx="2016125" cy="13684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596621" y="3598333"/>
            <a:ext cx="1008062" cy="108108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109508" y="3598333"/>
            <a:ext cx="1008063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6084711" y="2597887"/>
            <a:ext cx="1327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/>
              <a:t>-COOH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6146" y="5142682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/>
              <a:t>-CH</a:t>
            </a:r>
            <a:r>
              <a:rPr lang="de-AT" sz="3200" baseline="-25000" dirty="0"/>
              <a:t>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084711" y="3446152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/>
              <a:t>-H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084711" y="4294417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/>
              <a:t>-OH</a:t>
            </a:r>
          </a:p>
        </p:txBody>
      </p:sp>
    </p:spTree>
    <p:extLst>
      <p:ext uri="{BB962C8B-B14F-4D97-AF65-F5344CB8AC3E}">
        <p14:creationId xmlns:p14="http://schemas.microsoft.com/office/powerpoint/2010/main" val="42325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Milchsäure</a:t>
            </a: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943350"/>
            <a:ext cx="20383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52900"/>
            <a:ext cx="20383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2955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0575"/>
            <a:ext cx="22002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116013" y="1773238"/>
            <a:ext cx="1727200" cy="15843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948488" y="2060575"/>
            <a:ext cx="1800225" cy="15843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55650" y="4581525"/>
            <a:ext cx="2016125" cy="13684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804025" y="4941888"/>
            <a:ext cx="1944688" cy="12969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7908925" y="3743325"/>
            <a:ext cx="1008063" cy="11525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95288" y="3429000"/>
            <a:ext cx="1008062" cy="108108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443663" y="3716338"/>
            <a:ext cx="1008062" cy="865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908175" y="3429000"/>
            <a:ext cx="1008063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442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Fischer-Projektion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(damals) fehlte die Möglichkeit die absolute Struktur festzustellen</a:t>
            </a:r>
          </a:p>
          <a:p>
            <a:r>
              <a:rPr lang="de-AT" dirty="0"/>
              <a:t>daher: Vergleich mit </a:t>
            </a:r>
            <a:r>
              <a:rPr lang="de-AT" dirty="0" err="1"/>
              <a:t>chiraler</a:t>
            </a:r>
            <a:r>
              <a:rPr lang="de-AT" dirty="0"/>
              <a:t> Bezugssubstanz:</a:t>
            </a:r>
            <a:br>
              <a:rPr lang="de-AT" dirty="0"/>
            </a:br>
            <a:r>
              <a:rPr lang="de-AT" dirty="0" err="1"/>
              <a:t>Glycerolaldehyd</a:t>
            </a:r>
            <a:r>
              <a:rPr lang="de-AT" dirty="0"/>
              <a:t> 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21" y="3809383"/>
            <a:ext cx="1549201" cy="157004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70364" y="4363571"/>
            <a:ext cx="2782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D(+)</a:t>
            </a:r>
            <a:r>
              <a:rPr lang="de-AT" sz="2400" b="1" dirty="0" err="1"/>
              <a:t>Glycerolaldehyd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318341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2332414" y="2467037"/>
            <a:ext cx="716898" cy="408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1738489" y="1752633"/>
            <a:ext cx="297843" cy="20630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Fischer-Projektion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32" y="1912849"/>
            <a:ext cx="1549201" cy="157004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160589" y="2467037"/>
            <a:ext cx="2782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D(+)</a:t>
            </a:r>
            <a:r>
              <a:rPr lang="de-AT" sz="2400" b="1" dirty="0" err="1"/>
              <a:t>Glycerolaldehyd</a:t>
            </a:r>
            <a:endParaRPr lang="de-AT" sz="2400" b="1" dirty="0"/>
          </a:p>
        </p:txBody>
      </p:sp>
      <p:sp>
        <p:nvSpPr>
          <p:cNvPr id="8" name="Legende mit Linie 2 (Akzentuierungsbalken) 7"/>
          <p:cNvSpPr/>
          <p:nvPr/>
        </p:nvSpPr>
        <p:spPr>
          <a:xfrm>
            <a:off x="6522181" y="3445405"/>
            <a:ext cx="2212622" cy="91210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699"/>
              <a:gd name="adj6" fmla="val -38503"/>
            </a:avLst>
          </a:prstGeom>
          <a:solidFill>
            <a:schemeClr val="bg2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tx1"/>
                </a:solidFill>
              </a:rPr>
              <a:t>Drehsinn: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+ rechtsdrehend </a:t>
            </a:r>
          </a:p>
          <a:p>
            <a:r>
              <a:rPr lang="de-AT" dirty="0">
                <a:solidFill>
                  <a:schemeClr val="tx1"/>
                </a:solidFill>
              </a:rPr>
              <a:t>- linksdrehend</a:t>
            </a:r>
          </a:p>
        </p:txBody>
      </p:sp>
      <p:sp>
        <p:nvSpPr>
          <p:cNvPr id="9" name="Legende mit Linie 2 (Akzentuierungsbalken) 8"/>
          <p:cNvSpPr/>
          <p:nvPr/>
        </p:nvSpPr>
        <p:spPr>
          <a:xfrm>
            <a:off x="6522181" y="4683418"/>
            <a:ext cx="2212622" cy="91210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2368"/>
              <a:gd name="adj6" fmla="val -53299"/>
            </a:avLst>
          </a:prstGeom>
          <a:solidFill>
            <a:schemeClr val="bg2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tx1"/>
                </a:solidFill>
              </a:rPr>
              <a:t>D-Reihe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D … </a:t>
            </a:r>
            <a:r>
              <a:rPr lang="de-AT" dirty="0" err="1">
                <a:solidFill>
                  <a:schemeClr val="tx1"/>
                </a:solidFill>
              </a:rPr>
              <a:t>dexter</a:t>
            </a:r>
            <a:r>
              <a:rPr lang="de-AT" dirty="0">
                <a:solidFill>
                  <a:schemeClr val="tx1"/>
                </a:solidFill>
              </a:rPr>
              <a:t> – rechts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L … </a:t>
            </a:r>
            <a:r>
              <a:rPr lang="de-AT" dirty="0" err="1">
                <a:solidFill>
                  <a:schemeClr val="tx1"/>
                </a:solidFill>
              </a:rPr>
              <a:t>laevus</a:t>
            </a:r>
            <a:r>
              <a:rPr lang="de-AT" dirty="0">
                <a:solidFill>
                  <a:schemeClr val="tx1"/>
                </a:solidFill>
              </a:rPr>
              <a:t> – links </a:t>
            </a:r>
          </a:p>
        </p:txBody>
      </p:sp>
      <p:sp>
        <p:nvSpPr>
          <p:cNvPr id="11" name="Legende mit Linie 2 (Akzentuierungsbalken) 10"/>
          <p:cNvSpPr/>
          <p:nvPr/>
        </p:nvSpPr>
        <p:spPr>
          <a:xfrm>
            <a:off x="2810933" y="4880860"/>
            <a:ext cx="2212622" cy="912106"/>
          </a:xfrm>
          <a:prstGeom prst="accentCallout2">
            <a:avLst>
              <a:gd name="adj1" fmla="val 18750"/>
              <a:gd name="adj2" fmla="val -8333"/>
              <a:gd name="adj3" fmla="val 19988"/>
              <a:gd name="adj4" fmla="val -20749"/>
              <a:gd name="adj5" fmla="val -224548"/>
              <a:gd name="adj6" fmla="val -11972"/>
            </a:avLst>
          </a:prstGeom>
          <a:solidFill>
            <a:schemeClr val="bg2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tx1"/>
                </a:solidFill>
              </a:rPr>
              <a:t>OH auf der rechten Seite =&gt; </a:t>
            </a:r>
            <a:r>
              <a:rPr lang="de-AT" dirty="0" err="1">
                <a:solidFill>
                  <a:schemeClr val="tx1"/>
                </a:solidFill>
              </a:rPr>
              <a:t>dexter</a:t>
            </a:r>
            <a:r>
              <a:rPr lang="de-AT" dirty="0">
                <a:solidFill>
                  <a:schemeClr val="tx1"/>
                </a:solidFill>
              </a:rPr>
              <a:t> (D)</a:t>
            </a:r>
          </a:p>
        </p:txBody>
      </p:sp>
      <p:sp>
        <p:nvSpPr>
          <p:cNvPr id="12" name="Legende mit Linie 2 (Akzentuierungsbalken) 11"/>
          <p:cNvSpPr/>
          <p:nvPr/>
        </p:nvSpPr>
        <p:spPr>
          <a:xfrm>
            <a:off x="3287690" y="1456796"/>
            <a:ext cx="2212622" cy="91210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265"/>
              <a:gd name="adj6" fmla="val -59421"/>
            </a:avLst>
          </a:prstGeom>
          <a:solidFill>
            <a:schemeClr val="bg2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tx1"/>
                </a:solidFill>
              </a:rPr>
              <a:t>C-Atome in einer vertikalen Reihe</a:t>
            </a:r>
          </a:p>
        </p:txBody>
      </p:sp>
      <p:sp>
        <p:nvSpPr>
          <p:cNvPr id="14" name="Legende mit Linie 2 (Akzentuierungsbalken) 13"/>
          <p:cNvSpPr/>
          <p:nvPr/>
        </p:nvSpPr>
        <p:spPr>
          <a:xfrm>
            <a:off x="6551803" y="1453989"/>
            <a:ext cx="2212622" cy="91210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708"/>
              <a:gd name="adj6" fmla="val -40178"/>
            </a:avLst>
          </a:prstGeom>
          <a:solidFill>
            <a:schemeClr val="bg2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tx1"/>
                </a:solidFill>
              </a:rPr>
              <a:t>D / L unabhängig von der Drehrichtung +/-</a:t>
            </a:r>
          </a:p>
        </p:txBody>
      </p:sp>
    </p:spTree>
    <p:extLst>
      <p:ext uri="{BB962C8B-B14F-4D97-AF65-F5344CB8AC3E}">
        <p14:creationId xmlns:p14="http://schemas.microsoft.com/office/powerpoint/2010/main" val="280080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415</Words>
  <Application>Microsoft Office PowerPoint</Application>
  <PresentationFormat>Bildschirmpräsentation (4:3)</PresentationFormat>
  <Paragraphs>110</Paragraphs>
  <Slides>19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Optische Aktivität Chiralität Spiegelbildisomerie</vt:lpstr>
      <vt:lpstr>Voraussetzungen</vt:lpstr>
      <vt:lpstr>Eigenschaften</vt:lpstr>
      <vt:lpstr>Spiegelbildisomerie</vt:lpstr>
      <vt:lpstr>Vergleich: linke / rechte Hand</vt:lpstr>
      <vt:lpstr>Beispiel Milchsäure</vt:lpstr>
      <vt:lpstr>Beispiel Milchsäure</vt:lpstr>
      <vt:lpstr>Fischer-Projektion</vt:lpstr>
      <vt:lpstr>Fischer-Projektion</vt:lpstr>
      <vt:lpstr>Fischer-Projektion</vt:lpstr>
      <vt:lpstr>Fischer-Projektion</vt:lpstr>
      <vt:lpstr>R/S-Nomenklatur</vt:lpstr>
      <vt:lpstr>R/S-Nomenklatur</vt:lpstr>
      <vt:lpstr>R/S-Nomenklatur: Milchsäure</vt:lpstr>
      <vt:lpstr>Polarimeter</vt:lpstr>
      <vt:lpstr>Polarimeter</vt:lpstr>
      <vt:lpstr>Polarimeter-Anwendungen</vt:lpstr>
      <vt:lpstr>Racemat</vt:lpstr>
      <vt:lpstr>Thalidomid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Chiralität</dc:title>
  <dc:creator>www.leichter-unterrichten.com</dc:creator>
  <cp:lastModifiedBy>Friedrich Saurer</cp:lastModifiedBy>
  <cp:revision>27</cp:revision>
  <dcterms:created xsi:type="dcterms:W3CDTF">2016-02-11T18:53:44Z</dcterms:created>
  <dcterms:modified xsi:type="dcterms:W3CDTF">2018-01-15T21:57:11Z</dcterms:modified>
</cp:coreProperties>
</file>