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04" autoAdjust="0"/>
  </p:normalViewPr>
  <p:slideViewPr>
    <p:cSldViewPr snapToGrid="0">
      <p:cViewPr varScale="1">
        <p:scale>
          <a:sx n="66" d="100"/>
          <a:sy n="66" d="100"/>
        </p:scale>
        <p:origin x="1590" y="72"/>
      </p:cViewPr>
      <p:guideLst>
        <p:guide orient="horz" pos="1207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2F41D-1FC4-4C18-8F7B-24A680879D62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CCC4F-B449-4C56-B537-28F4229488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49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Grafik: © www.illustrationen.pro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301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95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Grafiken: © www.sciencepixel.com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544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559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883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281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679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771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2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© www.sciencepixel.com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CC4F-B449-4C56-B537-28F4229488C7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758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145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31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47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3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4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367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860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88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867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52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221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73000">
              <a:srgbClr val="C5D3ED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A518-FF2F-48F1-86FA-138970A40850}" type="datetimeFigureOut">
              <a:rPr lang="de-AT" smtClean="0"/>
              <a:t>29.01.2018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9145-CF42-4BB2-9EE7-F91A99DB5B4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extfeld 6"/>
          <p:cNvSpPr txBox="1"/>
          <p:nvPr userDrawn="1"/>
        </p:nvSpPr>
        <p:spPr>
          <a:xfrm rot="16200000">
            <a:off x="-673582" y="5984364"/>
            <a:ext cx="15472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700" dirty="0"/>
              <a:t>2017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290701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" y="1200525"/>
            <a:ext cx="8426358" cy="48030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685" y="1784194"/>
            <a:ext cx="6997390" cy="1817843"/>
          </a:xfrm>
        </p:spPr>
        <p:txBody>
          <a:bodyPr>
            <a:normAutofit/>
          </a:bodyPr>
          <a:lstStyle/>
          <a:p>
            <a:r>
              <a:rPr lang="de-AT" sz="5800" b="1" dirty="0"/>
              <a:t>Funktionelle Gruppen</a:t>
            </a:r>
          </a:p>
        </p:txBody>
      </p:sp>
    </p:spTree>
    <p:extLst>
      <p:ext uri="{BB962C8B-B14F-4D97-AF65-F5344CB8AC3E}">
        <p14:creationId xmlns:p14="http://schemas.microsoft.com/office/powerpoint/2010/main" val="225158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Amine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881188"/>
            <a:ext cx="1690688" cy="157162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49" y="3607294"/>
            <a:ext cx="3506051" cy="25585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Aminogruppe</a:t>
            </a:r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NH</a:t>
            </a:r>
            <a:r>
              <a:rPr lang="de-AT" sz="2400" b="1" baseline="-25000" dirty="0"/>
              <a:t>2</a:t>
            </a:r>
            <a:endParaRPr lang="de-AT" sz="2400" baseline="-25000" dirty="0"/>
          </a:p>
        </p:txBody>
      </p:sp>
      <p:pic>
        <p:nvPicPr>
          <p:cNvPr id="5122" name="Picture 2" descr="aminie-Methylamin-sy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96" y="2460679"/>
            <a:ext cx="1253855" cy="112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3673" y="3589149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Methyl</a:t>
            </a:r>
            <a:r>
              <a:rPr lang="de-AT" sz="2400" b="1" i="1" dirty="0"/>
              <a:t>amin</a:t>
            </a:r>
            <a:endParaRPr lang="de-AT" sz="2400" dirty="0"/>
          </a:p>
          <a:p>
            <a:r>
              <a:rPr lang="de-AT" sz="2400" dirty="0" err="1"/>
              <a:t>Aminomethan</a:t>
            </a:r>
            <a:endParaRPr lang="de-AT" sz="2400" b="1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748031" y="4787570"/>
            <a:ext cx="333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Suffix: </a:t>
            </a:r>
            <a:r>
              <a:rPr lang="de-AT" sz="2400" i="1" dirty="0"/>
              <a:t>-amin</a:t>
            </a:r>
            <a:endParaRPr lang="de-AT" sz="2400" dirty="0"/>
          </a:p>
          <a:p>
            <a:r>
              <a:rPr lang="de-AT" sz="2400" dirty="0"/>
              <a:t>Präfix: </a:t>
            </a:r>
            <a:r>
              <a:rPr lang="de-AT" sz="2400" i="1" dirty="0" err="1"/>
              <a:t>Amino</a:t>
            </a:r>
            <a:r>
              <a:rPr lang="de-AT" sz="2400" i="1" dirty="0"/>
              <a:t>-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79430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55399"/>
            <a:ext cx="7886700" cy="1325563"/>
          </a:xfrm>
        </p:spPr>
        <p:txBody>
          <a:bodyPr/>
          <a:lstStyle/>
          <a:p>
            <a:r>
              <a:rPr lang="de-AT" dirty="0"/>
              <a:t>Halogenalkane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43" y="3359090"/>
            <a:ext cx="3420457" cy="2806760"/>
          </a:xfrm>
        </p:spPr>
      </p:pic>
      <p:pic>
        <p:nvPicPr>
          <p:cNvPr id="1026" name="Picture 2" descr="Halogenalkane-Chloreth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3" y="1850816"/>
            <a:ext cx="2339720" cy="173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Halogenatom(e)</a:t>
            </a:r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X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3673" y="3589149"/>
            <a:ext cx="510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/>
              <a:t>Chlor</a:t>
            </a:r>
            <a:r>
              <a:rPr lang="de-AT" sz="2400" dirty="0"/>
              <a:t>ethan</a:t>
            </a:r>
            <a:endParaRPr lang="de-AT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48031" y="4787570"/>
            <a:ext cx="333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Präfix: </a:t>
            </a:r>
            <a:r>
              <a:rPr lang="de-AT" sz="2400" i="1" dirty="0"/>
              <a:t>Halogen</a:t>
            </a:r>
            <a:r>
              <a:rPr lang="de-AT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587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Alkohole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36" y="3410160"/>
            <a:ext cx="3750664" cy="2755690"/>
          </a:xfrm>
        </p:spPr>
      </p:pic>
      <p:pic>
        <p:nvPicPr>
          <p:cNvPr id="2050" name="Picture 2" descr="Alkohol-Ethan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1188"/>
            <a:ext cx="2588625" cy="173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</a:t>
            </a:r>
            <a:r>
              <a:rPr lang="de-AT" sz="2400" dirty="0" err="1"/>
              <a:t>Hydroxygruppe</a:t>
            </a:r>
            <a:endParaRPr lang="de-AT" sz="2400" dirty="0"/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OH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3673" y="3589149"/>
            <a:ext cx="510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Ethan</a:t>
            </a:r>
            <a:r>
              <a:rPr lang="de-AT" sz="2400" b="1" i="1" dirty="0"/>
              <a:t>ol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48031" y="4787570"/>
            <a:ext cx="333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Suffix: </a:t>
            </a:r>
            <a:r>
              <a:rPr lang="de-AT" sz="2400" i="1" dirty="0"/>
              <a:t>-</a:t>
            </a:r>
            <a:r>
              <a:rPr lang="de-AT" sz="2400" i="1" dirty="0" err="1"/>
              <a:t>ol</a:t>
            </a:r>
            <a:r>
              <a:rPr lang="de-AT" sz="2400" dirty="0"/>
              <a:t> </a:t>
            </a:r>
          </a:p>
          <a:p>
            <a:r>
              <a:rPr lang="de-AT" sz="2400" dirty="0"/>
              <a:t>Präfix: </a:t>
            </a:r>
            <a:r>
              <a:rPr lang="de-AT" sz="2400" i="1" dirty="0" err="1"/>
              <a:t>Hydroxy</a:t>
            </a:r>
            <a:r>
              <a:rPr lang="de-AT" sz="2400" i="1" dirty="0"/>
              <a:t>-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5726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Ether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48" y="4035391"/>
            <a:ext cx="4982011" cy="2489170"/>
          </a:xfrm>
        </p:spPr>
      </p:pic>
      <p:pic>
        <p:nvPicPr>
          <p:cNvPr id="4" name="Grafik 3" descr="C:\Users\f-5\AppData\Local\Microsoft\Windows\INetCacheContent.Word\Ether-Methylethylether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1881188"/>
            <a:ext cx="3279818" cy="17083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407589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</a:t>
            </a:r>
            <a:r>
              <a:rPr lang="de-AT" sz="2400" dirty="0" err="1"/>
              <a:t>Saurerstoffbrücke</a:t>
            </a:r>
            <a:endParaRPr lang="de-AT" sz="2400" dirty="0"/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O</a:t>
            </a:r>
            <a:r>
              <a:rPr lang="de-AT" sz="2400" dirty="0"/>
              <a:t>-R‘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3673" y="3861525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Ethylmethyl</a:t>
            </a:r>
            <a:r>
              <a:rPr lang="de-AT" sz="2400" b="1" i="1" dirty="0"/>
              <a:t>ether</a:t>
            </a:r>
          </a:p>
          <a:p>
            <a:r>
              <a:rPr lang="de-AT" sz="2400" dirty="0" err="1"/>
              <a:t>Meth</a:t>
            </a:r>
            <a:r>
              <a:rPr lang="de-AT" sz="2400" b="1" i="1" dirty="0" err="1"/>
              <a:t>oxy</a:t>
            </a:r>
            <a:r>
              <a:rPr lang="de-AT" sz="2400" dirty="0" err="1"/>
              <a:t>ethan</a:t>
            </a:r>
            <a:endParaRPr lang="de-AT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748031" y="5059946"/>
            <a:ext cx="333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Suffix: </a:t>
            </a:r>
            <a:r>
              <a:rPr lang="de-AT" sz="2400" i="1" dirty="0"/>
              <a:t>-ether</a:t>
            </a:r>
            <a:endParaRPr lang="de-AT" sz="2400" dirty="0"/>
          </a:p>
          <a:p>
            <a:r>
              <a:rPr lang="de-AT" sz="2400" dirty="0"/>
              <a:t>Präfix: </a:t>
            </a:r>
            <a:r>
              <a:rPr lang="de-AT" sz="2400" dirty="0" err="1"/>
              <a:t>Alk</a:t>
            </a:r>
            <a:r>
              <a:rPr lang="de-AT" sz="2400" i="1" dirty="0" err="1"/>
              <a:t>oxy</a:t>
            </a:r>
            <a:r>
              <a:rPr lang="de-AT" sz="2400" i="1" dirty="0"/>
              <a:t>-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2919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Aldehyde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20" y="3467713"/>
            <a:ext cx="3540099" cy="3096971"/>
          </a:xfrm>
        </p:spPr>
      </p:pic>
      <p:pic>
        <p:nvPicPr>
          <p:cNvPr id="4" name="Grafik 3" descr="C:\Users\f-5\AppData\Local\Microsoft\Windows\INetCacheContent.Word\Aldehyde-Ethanal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1188"/>
            <a:ext cx="1941470" cy="1738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</a:t>
            </a:r>
            <a:r>
              <a:rPr lang="de-AT" sz="2400" dirty="0" err="1"/>
              <a:t>Aldogruppe</a:t>
            </a:r>
            <a:endParaRPr lang="de-AT" sz="2400" dirty="0"/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CHO</a:t>
            </a:r>
          </a:p>
        </p:txBody>
      </p:sp>
      <p:pic>
        <p:nvPicPr>
          <p:cNvPr id="7" name="Grafik 6" descr="C:\Users\f-5\AppData\Local\Microsoft\Windows\INetCacheContent.Word\Aldehyde--FUNKT-GR.EM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39" y="2480966"/>
            <a:ext cx="995869" cy="9562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753673" y="3589149"/>
            <a:ext cx="510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/>
              <a:t>Ethan</a:t>
            </a:r>
            <a:r>
              <a:rPr lang="de-AT" sz="2400" b="1" i="1" dirty="0" err="1"/>
              <a:t>al</a:t>
            </a:r>
            <a:endParaRPr lang="de-AT" sz="2400" b="1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748031" y="4787570"/>
            <a:ext cx="333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Suffix: </a:t>
            </a:r>
            <a:r>
              <a:rPr lang="de-AT" sz="2400" i="1" dirty="0"/>
              <a:t>-al</a:t>
            </a:r>
            <a:endParaRPr lang="de-AT" sz="2400" dirty="0"/>
          </a:p>
          <a:p>
            <a:r>
              <a:rPr lang="de-AT" sz="2400" dirty="0"/>
              <a:t>(Präfix: </a:t>
            </a:r>
            <a:r>
              <a:rPr lang="de-AT" sz="2400" i="1" dirty="0" err="1"/>
              <a:t>Oxo</a:t>
            </a:r>
            <a:r>
              <a:rPr lang="de-AT" sz="2400" i="1" dirty="0"/>
              <a:t>-</a:t>
            </a:r>
            <a:r>
              <a:rPr lang="de-A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749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Ketone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11" y="2920674"/>
            <a:ext cx="4473889" cy="3245176"/>
          </a:xfrm>
        </p:spPr>
      </p:pic>
      <p:pic>
        <p:nvPicPr>
          <p:cNvPr id="4" name="Grafik 3" descr="C:\Users\f-5\AppData\Local\Microsoft\Windows\INetCacheContent.Word\Keton-Propanon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73694"/>
            <a:ext cx="2595563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</a:t>
            </a:r>
            <a:r>
              <a:rPr lang="de-AT" sz="2400" dirty="0" err="1"/>
              <a:t>Ketogruppe</a:t>
            </a:r>
            <a:endParaRPr lang="de-AT" sz="2400" dirty="0"/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CO</a:t>
            </a:r>
            <a:r>
              <a:rPr lang="de-AT" sz="2400" dirty="0"/>
              <a:t>-R‘</a:t>
            </a:r>
          </a:p>
        </p:txBody>
      </p:sp>
      <p:pic>
        <p:nvPicPr>
          <p:cNvPr id="1026" name="Picture 2" descr="Keton-Propanon-sy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73" y="2704691"/>
            <a:ext cx="1375530" cy="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3673" y="3589149"/>
            <a:ext cx="510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Propan</a:t>
            </a:r>
            <a:r>
              <a:rPr lang="de-AT" sz="2400" b="1" i="1" dirty="0"/>
              <a:t>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48031" y="4787570"/>
            <a:ext cx="333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Suffix: </a:t>
            </a:r>
            <a:r>
              <a:rPr lang="de-AT" sz="2400" i="1" dirty="0"/>
              <a:t>-on</a:t>
            </a:r>
            <a:endParaRPr lang="de-AT" sz="2400" dirty="0"/>
          </a:p>
          <a:p>
            <a:r>
              <a:rPr lang="de-AT" sz="2400" dirty="0"/>
              <a:t>(Präfix: </a:t>
            </a:r>
            <a:r>
              <a:rPr lang="de-AT" sz="2400" i="1" dirty="0" err="1"/>
              <a:t>Oxo</a:t>
            </a:r>
            <a:r>
              <a:rPr lang="de-AT" sz="2400" i="1" dirty="0"/>
              <a:t>-</a:t>
            </a:r>
            <a:r>
              <a:rPr lang="de-A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833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Carbonsäure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57" y="3307332"/>
            <a:ext cx="3337843" cy="2858518"/>
          </a:xfrm>
        </p:spPr>
      </p:pic>
      <p:pic>
        <p:nvPicPr>
          <p:cNvPr id="3074" name="Picture 2" descr="Carbonsäuren-Ethansä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1188"/>
            <a:ext cx="23098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Carboxylgruppe</a:t>
            </a:r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COOH</a:t>
            </a:r>
            <a:endParaRPr lang="de-AT" sz="2400" dirty="0"/>
          </a:p>
        </p:txBody>
      </p:sp>
      <p:pic>
        <p:nvPicPr>
          <p:cNvPr id="2050" name="Picture 2" descr="Carbonsäuren-Ethansäure-sy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74" y="2477692"/>
            <a:ext cx="1261151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3673" y="3589149"/>
            <a:ext cx="510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Ethan</a:t>
            </a:r>
            <a:r>
              <a:rPr lang="de-AT" sz="2400" b="1" i="1" dirty="0"/>
              <a:t>säure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48031" y="4787570"/>
            <a:ext cx="333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Suffix: </a:t>
            </a:r>
            <a:r>
              <a:rPr lang="de-AT" sz="2400" i="1" dirty="0"/>
              <a:t>-säure</a:t>
            </a:r>
            <a:endParaRPr lang="de-AT" sz="2400" dirty="0"/>
          </a:p>
          <a:p>
            <a:r>
              <a:rPr lang="de-AT" sz="2400" dirty="0"/>
              <a:t>Präfix: </a:t>
            </a:r>
            <a:r>
              <a:rPr lang="de-AT" sz="2400" i="1" dirty="0" err="1"/>
              <a:t>Carboxy</a:t>
            </a:r>
            <a:r>
              <a:rPr lang="de-AT" sz="2400" i="1" dirty="0"/>
              <a:t>-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40302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Ester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81" y="3778369"/>
            <a:ext cx="4807769" cy="3079631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7" y="1909976"/>
            <a:ext cx="3683813" cy="228466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</a:t>
            </a:r>
            <a:r>
              <a:rPr lang="de-AT" sz="2400" dirty="0" err="1"/>
              <a:t>Estergruppe</a:t>
            </a:r>
            <a:endParaRPr lang="de-AT" sz="2400" dirty="0"/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COOH</a:t>
            </a:r>
            <a:endParaRPr lang="de-AT" sz="2400" dirty="0"/>
          </a:p>
        </p:txBody>
      </p:sp>
      <p:pic>
        <p:nvPicPr>
          <p:cNvPr id="3074" name="Picture 2" descr="Ester-Ethylethanoat-sy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13" y="2642577"/>
            <a:ext cx="1577976" cy="11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92431" y="4230926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Ethansäureethyl</a:t>
            </a:r>
            <a:r>
              <a:rPr lang="de-AT" sz="2400" b="1" i="1" dirty="0"/>
              <a:t>ester</a:t>
            </a:r>
            <a:endParaRPr lang="de-AT" sz="2400" dirty="0"/>
          </a:p>
          <a:p>
            <a:r>
              <a:rPr lang="de-AT" sz="2400" dirty="0"/>
              <a:t>(</a:t>
            </a:r>
            <a:r>
              <a:rPr lang="de-AT" sz="2400" dirty="0" err="1"/>
              <a:t>Ethylethanoat</a:t>
            </a:r>
            <a:r>
              <a:rPr lang="de-AT" sz="2400" dirty="0"/>
              <a:t>)</a:t>
            </a:r>
            <a:endParaRPr lang="de-AT" sz="2400" b="1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686789" y="5429347"/>
            <a:ext cx="333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Suffix: </a:t>
            </a:r>
            <a:r>
              <a:rPr lang="de-AT" sz="2400" i="1" dirty="0"/>
              <a:t>-ester</a:t>
            </a:r>
            <a:br>
              <a:rPr lang="de-AT" sz="2400" dirty="0"/>
            </a:br>
            <a:r>
              <a:rPr lang="de-AT" sz="2400" dirty="0"/>
              <a:t>(oder: </a:t>
            </a:r>
            <a:r>
              <a:rPr lang="de-AT" sz="2400" i="1" dirty="0"/>
              <a:t>-…</a:t>
            </a:r>
            <a:r>
              <a:rPr lang="de-AT" sz="2400" i="1" dirty="0" err="1"/>
              <a:t>yl</a:t>
            </a:r>
            <a:r>
              <a:rPr lang="de-AT" sz="2400" i="1" dirty="0"/>
              <a:t>…</a:t>
            </a:r>
            <a:r>
              <a:rPr lang="de-AT" sz="2400" i="1" dirty="0" err="1"/>
              <a:t>oat</a:t>
            </a:r>
            <a:r>
              <a:rPr lang="de-A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4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Nitroverbindung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825243"/>
            <a:ext cx="2262188" cy="1524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66" y="3444291"/>
            <a:ext cx="3296434" cy="272155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49430" y="1873694"/>
            <a:ext cx="510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Funktionelle Gruppe: Nitrogruppe</a:t>
            </a:r>
          </a:p>
          <a:p>
            <a:r>
              <a:rPr lang="de-AT" sz="2400" dirty="0"/>
              <a:t>Symbolische Schreibweise: R-</a:t>
            </a:r>
            <a:r>
              <a:rPr lang="de-AT" sz="2400" b="1" dirty="0"/>
              <a:t>NO</a:t>
            </a:r>
            <a:r>
              <a:rPr lang="de-AT" sz="2400" b="1" baseline="-25000" dirty="0"/>
              <a:t>2</a:t>
            </a:r>
            <a:endParaRPr lang="de-AT" sz="2400" baseline="-25000" dirty="0"/>
          </a:p>
        </p:txBody>
      </p:sp>
      <p:pic>
        <p:nvPicPr>
          <p:cNvPr id="4098" name="Picture 2" descr="Nitroverbindung-Nitroethan-sy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82" y="2587243"/>
            <a:ext cx="1199036" cy="11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3673" y="3589149"/>
            <a:ext cx="510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/>
              <a:t>Nitro</a:t>
            </a:r>
            <a:r>
              <a:rPr lang="de-AT" sz="2400" dirty="0"/>
              <a:t>ethan</a:t>
            </a:r>
            <a:endParaRPr lang="de-AT" sz="2400" b="1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748031" y="4787570"/>
            <a:ext cx="333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Präfix: </a:t>
            </a:r>
            <a:r>
              <a:rPr lang="de-AT" sz="2400" i="1" dirty="0"/>
              <a:t>Nitro-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60499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248</Words>
  <Application>Microsoft Office PowerPoint</Application>
  <PresentationFormat>Bildschirmpräsentation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Funktionelle Gruppen</vt:lpstr>
      <vt:lpstr>Halogenalkane</vt:lpstr>
      <vt:lpstr>Alkohole</vt:lpstr>
      <vt:lpstr>Ether</vt:lpstr>
      <vt:lpstr>Aldehyde</vt:lpstr>
      <vt:lpstr>Ketone</vt:lpstr>
      <vt:lpstr>Carbonsäure</vt:lpstr>
      <vt:lpstr>Ester</vt:lpstr>
      <vt:lpstr>Nitroverbindung</vt:lpstr>
      <vt:lpstr>Amine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Funktionelle Gruppen</dc:title>
  <dc:creator>www.leichter-unterrichten.com</dc:creator>
  <cp:lastModifiedBy>Friedrich Saurer</cp:lastModifiedBy>
  <cp:revision>15</cp:revision>
  <dcterms:created xsi:type="dcterms:W3CDTF">2017-02-15T21:23:02Z</dcterms:created>
  <dcterms:modified xsi:type="dcterms:W3CDTF">2018-01-29T21:13:32Z</dcterms:modified>
</cp:coreProperties>
</file>