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6" r:id="rId3"/>
    <p:sldId id="259" r:id="rId4"/>
    <p:sldId id="257" r:id="rId5"/>
    <p:sldId id="260" r:id="rId6"/>
    <p:sldId id="265" r:id="rId7"/>
    <p:sldId id="262" r:id="rId8"/>
    <p:sldId id="263" r:id="rId9"/>
    <p:sldId id="261" r:id="rId10"/>
    <p:sldId id="264" r:id="rId11"/>
    <p:sldId id="266" r:id="rId12"/>
    <p:sldId id="267" r:id="rId13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4" autoAdjust="0"/>
  </p:normalViewPr>
  <p:slideViewPr>
    <p:cSldViewPr showGuides="1">
      <p:cViewPr>
        <p:scale>
          <a:sx n="64" d="100"/>
          <a:sy n="64" d="100"/>
        </p:scale>
        <p:origin x="936" y="174"/>
      </p:cViewPr>
      <p:guideLst>
        <p:guide orient="horz" pos="2835"/>
        <p:guide pos="53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CE64511-C0CE-4A5F-9171-D4043116C8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FCF099B-DAE7-4A1F-B42E-F107989801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B6C2A88-7A0F-41B7-B295-7F6C97936D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66B5513-2C3D-46A0-9786-4D98C284E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A9B2D1-8FE3-48C2-9F2B-03643A530A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C0FC890-A618-4FA6-AB0D-441E04A7D4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F2CE7B-0855-4CC4-A075-AB9F702A1E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B31430-19AB-4008-9311-87DBF9CADBD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FA6CE7F-0AAF-4958-A712-ADC4828409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A2B989A-AECA-4A01-8E77-86D8C1768C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9C602FD-8EF5-4188-A248-7E27B68AE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4512DED-073C-4EE0-BE40-C13E1F6FCA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Hintergrundgrafik lizenziert von © </a:t>
            </a:r>
            <a:r>
              <a:rPr lang="de-AT" dirty="0" err="1"/>
              <a:t>Laughingbirdsoftware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12DED-073C-4EE0-BE40-C13E1F6FCA5C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63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Gefahrsymbole: https://de.wikipedia.org/wiki/Global_harmonisiertes_System_zur_Einstufung_und_Kennzeichnung_von_Chemikalien#%C3%9Cbersicht:_EU-Gefahrensymbole,_UN/GHS-Gefahrenpiktogramme,_UN/ADR-Gefahrensymbole (gemeinfrei)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12DED-073C-4EE0-BE40-C13E1F6FCA5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7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B1679A1-97C4-46B2-817E-C77D2D423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1E5531-3BD1-467B-B144-8C74B50BDD3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096B384-6FF1-4B26-B9F7-93CA08C324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9FFC644-2F33-4AC5-A38C-5DC8B2B91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Loschmidt: https://commons.wikimedia.org/wiki/File:Johann_Josef_Loschmidt.jpg (Gemeinfrei) [8.12.2018]</a:t>
            </a:r>
          </a:p>
          <a:p>
            <a:pPr eaLnBrk="1" hangingPunct="1"/>
            <a:r>
              <a:rPr lang="de-DE" altLang="de-DE" dirty="0" err="1"/>
              <a:t>Kekule</a:t>
            </a:r>
            <a:r>
              <a:rPr lang="de-DE" altLang="de-DE" dirty="0"/>
              <a:t>: https://commons.wikimedia.org/wiki/File:Heinrich_von_Angeli_-_Friedrich_August_Kekul%C3%A9_von_Stradonitz.jpg (Gemeinfrei) [8.12.2018]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986C0CA-75DC-4E2E-AB7E-87AFDD060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EA963E-FBC2-4D93-A254-1547A7B3837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1EE7178-44DE-494F-A4A6-8984C13DC4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1E9D79E-D379-4FDD-BA6B-FE2050C80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8BED484-38CD-4DD0-86BB-96E1C9337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0BD842-0275-47D7-85B2-6B2B60EE6B8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EEDF98B-32F1-482F-9FCE-323434A8C5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8C97A44-6D16-4F98-A8A3-6FC5CA42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Zitronenfoto: © Hemera (lizenziert)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Gefahrsymbole: https://de.wikipedia.org/wiki/Global_harmonisiertes_System_zur_Einstufung_und_Kennzeichnung_von_Chemikalien#%C3%9Cbersicht:_EU-Gefahrensymbole,_UN/GHS-Gefahrenpiktogramme,_UN/ADR-Gefahrensymbole (gemeinfrei)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A8B2FFD-0234-4346-BE82-58ED37ACF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7DFDA-7EB2-4F07-B1EA-B6CE79E804B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AEC1F99-3ED0-45FE-A11C-164A24D46D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B66970C-B6E7-44F4-ACE6-117606765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Foto (Zitronen): © Hemera (lizenziert)</a:t>
            </a:r>
          </a:p>
          <a:p>
            <a:pPr eaLnBrk="1" hangingPunct="1"/>
            <a:r>
              <a:rPr lang="de-DE" altLang="de-DE" dirty="0"/>
              <a:t>Gefahrsymbole: https://de.wikipedia.org/wiki/Global_harmonisiertes_System_zur_Einstufung_und_Kennzeichnung_von_Chemikalien#%C3%9Cbersicht:_EU-Gefahrensymbole,_UN/GHS-Gefahrenpiktogramme,_UN/ADR-Gefahrensymbole (gemeinfrei)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55774-25CB-4A54-85ED-9199C319CE1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4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3C39-B696-4980-90C3-E3123297302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48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AFB3-0A1D-4498-AE8F-60AE5165770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5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D8626-6CCF-44FE-A9F5-07796A8ED45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29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E217B-2BA8-4A6F-A89E-20188CB8EBC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917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5F710-188D-41BB-8B76-49FE22980C0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221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FDE00-928F-4F90-91A4-48208E65188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648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E687-5235-493D-954B-85C260B3D42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86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4BABE-6A1A-48EC-8ED7-969A8512942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618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CE266-93D8-4EBA-ACD3-BFB6E8517E4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783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DCDFA-25E0-4089-905E-E0959289972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143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CD222F0-3315-49A0-BA10-2DA627B89A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2"/>
            <a:ext cx="12192000" cy="91560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3B740C-5E1C-4D55-89D2-EFB57907B5A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710F78-4740-4A1D-BEA7-47EE93365748}"/>
              </a:ext>
            </a:extLst>
          </p:cNvPr>
          <p:cNvSpPr txBox="1"/>
          <p:nvPr userDrawn="1"/>
        </p:nvSpPr>
        <p:spPr>
          <a:xfrm>
            <a:off x="752362" y="8931954"/>
            <a:ext cx="1458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2004,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38453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0.svg"/><Relationship Id="rId4" Type="http://schemas.openxmlformats.org/officeDocument/2006/relationships/image" Target="../media/image28.w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.svg"/><Relationship Id="rId4" Type="http://schemas.openxmlformats.org/officeDocument/2006/relationships/image" Target="../media/image23.w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91DF38-BE33-4B47-A086-B516C70A0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5400" dirty="0"/>
              <a:t>Aromatische Kohlenwasserstoffe</a:t>
            </a:r>
            <a:br>
              <a:rPr lang="de-DE" altLang="de-DE" sz="5400" dirty="0"/>
            </a:br>
            <a:r>
              <a:rPr lang="de-DE" altLang="de-DE" sz="5400" dirty="0"/>
              <a:t>Benzen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4C18755-6993-41A3-966C-4291B315D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167"/>
            <a:ext cx="11018440" cy="5801784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„</a:t>
            </a:r>
            <a:r>
              <a:rPr lang="de-DE" altLang="de-DE" dirty="0" err="1"/>
              <a:t>Cyclohexatrien</a:t>
            </a:r>
            <a:r>
              <a:rPr lang="de-DE" altLang="de-DE" dirty="0"/>
              <a:t>“ =&gt; Benzen</a:t>
            </a:r>
          </a:p>
          <a:p>
            <a:pPr marL="0" indent="0" eaLnBrk="1" hangingPunct="1"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sz="2400" dirty="0"/>
              <a:t>(die Darstellung als </a:t>
            </a:r>
            <a:r>
              <a:rPr lang="de-DE" altLang="de-DE" sz="2400" dirty="0" err="1"/>
              <a:t>Cyclohexatrien</a:t>
            </a:r>
            <a:r>
              <a:rPr lang="de-DE" altLang="de-DE" sz="2400" dirty="0"/>
              <a:t> entspricht nicht den tatsächlichen Bindungsverhältnissen! </a:t>
            </a:r>
            <a:br>
              <a:rPr lang="de-DE" altLang="de-DE" sz="2400" dirty="0"/>
            </a:br>
            <a:r>
              <a:rPr lang="de-DE" altLang="de-DE" sz="2400" dirty="0"/>
              <a:t>Benzen verhält sich bei Reaktionen nicht wie ein Stoff der Doppelbindungen enthält)</a:t>
            </a:r>
            <a:endParaRPr lang="de-DE" altLang="de-DE" dirty="0"/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21D5C30C-93BF-4FEC-88C0-565E5EDF8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65474"/>
              </p:ext>
            </p:extLst>
          </p:nvPr>
        </p:nvGraphicFramePr>
        <p:xfrm>
          <a:off x="2423592" y="2461757"/>
          <a:ext cx="2802653" cy="322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S ChemDraw Drawing" r:id="rId4" imgW="699516" imgH="803148" progId="ChemDraw.Document.6.0">
                  <p:embed/>
                </p:oleObj>
              </mc:Choice>
              <mc:Fallback>
                <p:oleObj name="CS ChemDraw Drawing" r:id="rId4" imgW="699516" imgH="80314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461757"/>
                        <a:ext cx="2802653" cy="3224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88181A35-B609-4F4E-97DB-8D8FB6066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1922"/>
              </p:ext>
            </p:extLst>
          </p:nvPr>
        </p:nvGraphicFramePr>
        <p:xfrm>
          <a:off x="7176120" y="2461757"/>
          <a:ext cx="2880320" cy="322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S ChemDraw Drawing" r:id="rId6" imgW="701040" imgH="803148" progId="ChemDraw.Document.6.0">
                  <p:embed/>
                </p:oleObj>
              </mc:Choice>
              <mc:Fallback>
                <p:oleObj name="CS ChemDraw Drawing" r:id="rId6" imgW="701040" imgH="803148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2461757"/>
                        <a:ext cx="2880320" cy="3222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5B882C4-E796-496D-80F6-CF6D84EAB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Benzpyren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C99EB2-DBEC-4B52-B6BD-8B1E82D9A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C</a:t>
            </a:r>
            <a:r>
              <a:rPr lang="de-DE" altLang="de-DE" baseline="-25000" dirty="0"/>
              <a:t>20</a:t>
            </a:r>
            <a:r>
              <a:rPr lang="de-DE" altLang="de-DE" dirty="0"/>
              <a:t>H</a:t>
            </a:r>
            <a:r>
              <a:rPr lang="de-DE" altLang="de-DE" baseline="-25000" dirty="0"/>
              <a:t>12</a:t>
            </a:r>
          </a:p>
          <a:p>
            <a:pPr eaLnBrk="1" hangingPunct="1"/>
            <a:r>
              <a:rPr lang="de-DE" altLang="de-DE" dirty="0"/>
              <a:t>krebserregend</a:t>
            </a:r>
          </a:p>
          <a:p>
            <a:pPr eaLnBrk="1" hangingPunct="1"/>
            <a:r>
              <a:rPr lang="de-DE" altLang="de-DE" dirty="0"/>
              <a:t>Vorkommen</a:t>
            </a:r>
          </a:p>
          <a:p>
            <a:pPr lvl="1" eaLnBrk="1" hangingPunct="1"/>
            <a:r>
              <a:rPr lang="de-DE" altLang="de-DE" dirty="0"/>
              <a:t>im Teer</a:t>
            </a:r>
          </a:p>
          <a:p>
            <a:pPr lvl="1" eaLnBrk="1" hangingPunct="1"/>
            <a:r>
              <a:rPr lang="de-DE" altLang="de-DE" dirty="0"/>
              <a:t>bei der unvollständigen Verbrennung</a:t>
            </a:r>
          </a:p>
          <a:p>
            <a:pPr lvl="1" eaLnBrk="1" hangingPunct="1"/>
            <a:r>
              <a:rPr lang="de-DE" altLang="de-DE" dirty="0"/>
              <a:t>Zigarettenrauch</a:t>
            </a:r>
          </a:p>
          <a:p>
            <a:pPr lvl="1" eaLnBrk="1" hangingPunct="1"/>
            <a:r>
              <a:rPr lang="de-DE" altLang="de-DE" dirty="0"/>
              <a:t>beim Grillen (Rauch der Holzkohle)</a:t>
            </a:r>
          </a:p>
          <a:p>
            <a:pPr eaLnBrk="1" hangingPunct="1"/>
            <a:endParaRPr lang="de-DE" altLang="de-DE" dirty="0"/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E4C5AC85-C234-4F2A-AB44-BF75ABAEC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89894"/>
              </p:ext>
            </p:extLst>
          </p:nvPr>
        </p:nvGraphicFramePr>
        <p:xfrm>
          <a:off x="7953203" y="4195450"/>
          <a:ext cx="3926060" cy="24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hemSketch" r:id="rId3" imgW="2309760" imgH="1450440" progId="ACD.ChemSketch.20">
                  <p:embed/>
                </p:oleObj>
              </mc:Choice>
              <mc:Fallback>
                <p:oleObj name="ChemSketch" r:id="rId3" imgW="2309760" imgH="145044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203" y="4195450"/>
                        <a:ext cx="3926060" cy="246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>
            <a:extLst>
              <a:ext uri="{FF2B5EF4-FFF2-40B4-BE49-F238E27FC236}">
                <a16:creationId xmlns:a16="http://schemas.microsoft.com/office/drawing/2014/main" id="{5E6A93EF-B246-4401-8C60-EDDA6A581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85144"/>
              </p:ext>
            </p:extLst>
          </p:nvPr>
        </p:nvGraphicFramePr>
        <p:xfrm>
          <a:off x="8018463" y="1781883"/>
          <a:ext cx="3860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hemSketch" r:id="rId5" imgW="2061000" imgH="1191960" progId="ACD.ChemSketch.20">
                  <p:embed/>
                </p:oleObj>
              </mc:Choice>
              <mc:Fallback>
                <p:oleObj name="ChemSketch" r:id="rId5" imgW="2061000" imgH="1191960" progId="ACD.ChemSketch.2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463" y="1781883"/>
                        <a:ext cx="38608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C77CDB2-C49D-448A-AA61-B53051AF7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7137" y="161969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30F1761-F3FF-40C0-9DF2-B6DA5B1D37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8234" y="161969"/>
            <a:ext cx="1440000" cy="1440000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1224A43E-ACD4-4338-8A5E-A1040FE1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31" y="161969"/>
            <a:ext cx="1440000" cy="14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FC67CAB3-FA71-43B8-BEBD-4BB10B7D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18" y="6866369"/>
            <a:ext cx="3119437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097D4BE9-CF60-418F-B6FD-8F64A2400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Biphenyl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90C867E-E1FA-4F6A-B947-B10F8857C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E230</a:t>
            </a:r>
          </a:p>
          <a:p>
            <a:pPr eaLnBrk="1" hangingPunct="1"/>
            <a:r>
              <a:rPr lang="de-DE" altLang="de-DE" dirty="0"/>
              <a:t>(alt: </a:t>
            </a:r>
            <a:r>
              <a:rPr lang="de-DE" altLang="de-DE" dirty="0" err="1"/>
              <a:t>Diphenyl</a:t>
            </a:r>
            <a:r>
              <a:rPr lang="de-DE" altLang="de-DE" dirty="0"/>
              <a:t>)</a:t>
            </a:r>
          </a:p>
          <a:p>
            <a:pPr eaLnBrk="1" hangingPunct="1"/>
            <a:r>
              <a:rPr lang="de-DE" altLang="de-DE" dirty="0"/>
              <a:t>Verwendung:</a:t>
            </a:r>
          </a:p>
          <a:p>
            <a:pPr lvl="1" eaLnBrk="1" hangingPunct="1"/>
            <a:r>
              <a:rPr lang="de-DE" altLang="de-DE" sz="3600" dirty="0"/>
              <a:t>Behandlung von Zitrusfrüchten</a:t>
            </a:r>
            <a:br>
              <a:rPr lang="de-DE" altLang="de-DE" sz="3600" dirty="0"/>
            </a:br>
            <a:r>
              <a:rPr lang="de-DE" altLang="de-DE" sz="3600" dirty="0"/>
              <a:t>(Schale nicht genießbar)</a:t>
            </a:r>
          </a:p>
          <a:p>
            <a:pPr lvl="1" eaLnBrk="1" hangingPunct="1"/>
            <a:r>
              <a:rPr lang="de-DE" altLang="de-DE" sz="3600" dirty="0"/>
              <a:t>Heizflüssigkeit (wegen der Hitzebeständigkeit)</a:t>
            </a:r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15C988BE-83AB-4CE6-A152-45DF42C8D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92002"/>
              </p:ext>
            </p:extLst>
          </p:nvPr>
        </p:nvGraphicFramePr>
        <p:xfrm>
          <a:off x="8384942" y="3564044"/>
          <a:ext cx="3713163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hemSketch" r:id="rId5" imgW="1951560" imgH="864360" progId="ACD.ChemSketch.20">
                  <p:embed/>
                </p:oleObj>
              </mc:Choice>
              <mc:Fallback>
                <p:oleObj name="ChemSketch" r:id="rId5" imgW="1951560" imgH="86436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942" y="3564044"/>
                        <a:ext cx="3713163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5">
            <a:extLst>
              <a:ext uri="{FF2B5EF4-FFF2-40B4-BE49-F238E27FC236}">
                <a16:creationId xmlns:a16="http://schemas.microsoft.com/office/drawing/2014/main" id="{3C76B81F-0444-4BAF-9130-703E9CE87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54196"/>
              </p:ext>
            </p:extLst>
          </p:nvPr>
        </p:nvGraphicFramePr>
        <p:xfrm>
          <a:off x="8632592" y="2028621"/>
          <a:ext cx="346551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hemSketch" r:id="rId7" imgW="1702440" imgH="605880" progId="ACD.ChemSketch.20">
                  <p:embed/>
                </p:oleObj>
              </mc:Choice>
              <mc:Fallback>
                <p:oleObj name="ChemSketch" r:id="rId7" imgW="1702440" imgH="60588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592" y="2028621"/>
                        <a:ext cx="3465513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>
            <a:extLst>
              <a:ext uri="{FF2B5EF4-FFF2-40B4-BE49-F238E27FC236}">
                <a16:creationId xmlns:a16="http://schemas.microsoft.com/office/drawing/2014/main" id="{2624801C-C155-47A7-9C75-A0924E310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73567"/>
              </p:ext>
            </p:extLst>
          </p:nvPr>
        </p:nvGraphicFramePr>
        <p:xfrm>
          <a:off x="1127448" y="7192319"/>
          <a:ext cx="1387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hemSketch" r:id="rId9" imgW="906120" imgH="605880" progId="ACD.ChemSketch.20">
                  <p:embed/>
                </p:oleObj>
              </mc:Choice>
              <mc:Fallback>
                <p:oleObj name="ChemSketch" r:id="rId9" imgW="906120" imgH="60588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7192319"/>
                        <a:ext cx="1387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7">
            <a:extLst>
              <a:ext uri="{FF2B5EF4-FFF2-40B4-BE49-F238E27FC236}">
                <a16:creationId xmlns:a16="http://schemas.microsoft.com/office/drawing/2014/main" id="{B6338E99-5C40-4658-8DD4-A480958E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05" y="7445861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/>
              <a:t>= phenyl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4E808-E5E0-4A30-B1B7-FBA400206F3F}"/>
              </a:ext>
            </a:extLst>
          </p:cNvPr>
          <p:cNvSpPr txBox="1"/>
          <p:nvPr/>
        </p:nvSpPr>
        <p:spPr>
          <a:xfrm rot="16200000">
            <a:off x="11288246" y="8290491"/>
            <a:ext cx="14830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Fotos: lizenziert von © </a:t>
            </a:r>
            <a:r>
              <a:rPr lang="de-AT" sz="800" dirty="0" err="1"/>
              <a:t>Hemera</a:t>
            </a:r>
            <a:endParaRPr lang="de-AT" sz="800" dirty="0"/>
          </a:p>
        </p:txBody>
      </p:sp>
      <p:pic>
        <p:nvPicPr>
          <p:cNvPr id="10" name="Grafik 2">
            <a:extLst>
              <a:ext uri="{FF2B5EF4-FFF2-40B4-BE49-F238E27FC236}">
                <a16:creationId xmlns:a16="http://schemas.microsoft.com/office/drawing/2014/main" id="{EF7A645C-813F-46E2-AB4B-351C0B38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70" y="124885"/>
            <a:ext cx="14843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id="{ECDD6F82-7C05-4705-B6EC-3FA6FBAE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19" y="124885"/>
            <a:ext cx="14779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>
            <a:extLst>
              <a:ext uri="{FF2B5EF4-FFF2-40B4-BE49-F238E27FC236}">
                <a16:creationId xmlns:a16="http://schemas.microsoft.com/office/drawing/2014/main" id="{B95F1E79-F196-4B1A-9EB5-26E051CE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36" y="6334723"/>
            <a:ext cx="4008437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B43B7321-D78A-416C-8F1F-D7D626AB4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2-Biphenylol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0EA45DC-84F2-4485-A101-5002068E48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E231</a:t>
            </a:r>
          </a:p>
          <a:p>
            <a:pPr eaLnBrk="1" hangingPunct="1"/>
            <a:r>
              <a:rPr lang="de-DE" altLang="de-DE" dirty="0"/>
              <a:t>(alt: Orthophenylphenol)</a:t>
            </a:r>
          </a:p>
          <a:p>
            <a:pPr eaLnBrk="1" hangingPunct="1"/>
            <a:r>
              <a:rPr lang="de-DE" altLang="de-DE" dirty="0"/>
              <a:t>Verwendung:</a:t>
            </a:r>
            <a:br>
              <a:rPr lang="de-DE" altLang="de-DE" dirty="0"/>
            </a:br>
            <a:r>
              <a:rPr lang="de-DE" altLang="de-DE" dirty="0"/>
              <a:t>Behandlung von Zitrusfrüchten</a:t>
            </a:r>
            <a:br>
              <a:rPr lang="de-DE" altLang="de-DE" dirty="0"/>
            </a:br>
            <a:r>
              <a:rPr lang="de-DE" altLang="de-DE" dirty="0"/>
              <a:t>(Schale nicht genießbar)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0C8819DA-7677-4ADF-9B6C-3BA6EBB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70" y="7540945"/>
            <a:ext cx="25907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/>
              <a:t>= Hydroxybenzen</a:t>
            </a:r>
            <a:br>
              <a:rPr lang="de-DE" altLang="de-DE" sz="2400"/>
            </a:br>
            <a:r>
              <a:rPr lang="de-DE" altLang="de-DE" sz="2400"/>
              <a:t>   („Phenol“)</a:t>
            </a:r>
          </a:p>
        </p:txBody>
      </p:sp>
      <p:graphicFrame>
        <p:nvGraphicFramePr>
          <p:cNvPr id="18438" name="Object 8">
            <a:extLst>
              <a:ext uri="{FF2B5EF4-FFF2-40B4-BE49-F238E27FC236}">
                <a16:creationId xmlns:a16="http://schemas.microsoft.com/office/drawing/2014/main" id="{8016CB44-7B70-43B0-A5A3-7E9788EEC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48535"/>
              </p:ext>
            </p:extLst>
          </p:nvPr>
        </p:nvGraphicFramePr>
        <p:xfrm>
          <a:off x="8393113" y="2028825"/>
          <a:ext cx="3589337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hemSketch" r:id="rId5" imgW="1702440" imgH="874080" progId="ACD.ChemSketch.20">
                  <p:embed/>
                </p:oleObj>
              </mc:Choice>
              <mc:Fallback>
                <p:oleObj name="ChemSketch" r:id="rId5" imgW="1702440" imgH="874080" progId="ACD.ChemSketch.2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2028825"/>
                        <a:ext cx="3589337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0">
            <a:extLst>
              <a:ext uri="{FF2B5EF4-FFF2-40B4-BE49-F238E27FC236}">
                <a16:creationId xmlns:a16="http://schemas.microsoft.com/office/drawing/2014/main" id="{2D4A239D-4681-49BB-BA4C-BB67E1AEC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606680"/>
              </p:ext>
            </p:extLst>
          </p:nvPr>
        </p:nvGraphicFramePr>
        <p:xfrm>
          <a:off x="1271464" y="6521244"/>
          <a:ext cx="1052513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hemSketch" r:id="rId7" imgW="607320" imgH="1092600" progId="ACD.ChemSketch.20">
                  <p:embed/>
                </p:oleObj>
              </mc:Choice>
              <mc:Fallback>
                <p:oleObj name="ChemSketch" r:id="rId7" imgW="607320" imgH="1092600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6521244"/>
                        <a:ext cx="1052513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Grafik 2">
            <a:extLst>
              <a:ext uri="{FF2B5EF4-FFF2-40B4-BE49-F238E27FC236}">
                <a16:creationId xmlns:a16="http://schemas.microsoft.com/office/drawing/2014/main" id="{E931FC05-B68E-481F-8B83-18386171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70" y="124885"/>
            <a:ext cx="14843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Grafik 4">
            <a:extLst>
              <a:ext uri="{FF2B5EF4-FFF2-40B4-BE49-F238E27FC236}">
                <a16:creationId xmlns:a16="http://schemas.microsoft.com/office/drawing/2014/main" id="{2F6F3423-C127-4200-8394-1FB7FE94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19" y="124885"/>
            <a:ext cx="14779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AD325B-E625-4398-A215-23BDC26564D0}"/>
              </a:ext>
            </a:extLst>
          </p:cNvPr>
          <p:cNvSpPr txBox="1"/>
          <p:nvPr/>
        </p:nvSpPr>
        <p:spPr>
          <a:xfrm rot="16200000">
            <a:off x="11288246" y="8290491"/>
            <a:ext cx="14830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Fotos: lizenziert von © Hemera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229070D-3A72-4873-BACE-A690928EB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Benzen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678D310-D6C0-40DA-ABF6-D0B6B6F413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Benzol (alte Bezeichnung)</a:t>
            </a:r>
          </a:p>
          <a:p>
            <a:pPr eaLnBrk="1" hangingPunct="1"/>
            <a:r>
              <a:rPr lang="de-DE" altLang="de-DE" dirty="0"/>
              <a:t>C</a:t>
            </a:r>
            <a:r>
              <a:rPr lang="de-DE" altLang="de-DE" baseline="-25000" dirty="0"/>
              <a:t>6</a:t>
            </a:r>
            <a:r>
              <a:rPr lang="de-DE" altLang="de-DE" dirty="0"/>
              <a:t>H</a:t>
            </a:r>
            <a:r>
              <a:rPr lang="de-DE" altLang="de-DE" baseline="-25000" dirty="0"/>
              <a:t>6</a:t>
            </a:r>
          </a:p>
          <a:p>
            <a:pPr eaLnBrk="1" hangingPunct="1"/>
            <a:r>
              <a:rPr lang="de-DE" altLang="de-DE" dirty="0"/>
              <a:t>einfachster aromatischer Kohlenwasserstoff</a:t>
            </a:r>
          </a:p>
          <a:p>
            <a:pPr eaLnBrk="1" hangingPunct="1"/>
            <a:r>
              <a:rPr lang="de-DE" altLang="de-DE" dirty="0"/>
              <a:t>süßlicher Geruch</a:t>
            </a:r>
          </a:p>
          <a:p>
            <a:pPr eaLnBrk="1" hangingPunct="1"/>
            <a:r>
              <a:rPr lang="de-DE" altLang="de-DE" dirty="0"/>
              <a:t>brennbar</a:t>
            </a:r>
          </a:p>
          <a:p>
            <a:r>
              <a:rPr lang="de-DE" altLang="de-DE" dirty="0"/>
              <a:t>giftig (wird auch durch die </a:t>
            </a:r>
            <a:br>
              <a:rPr lang="de-DE" altLang="de-DE" dirty="0"/>
            </a:br>
            <a:r>
              <a:rPr lang="de-DE" altLang="de-DE" dirty="0"/>
              <a:t>Haut aufgenommen!)</a:t>
            </a:r>
          </a:p>
          <a:p>
            <a:r>
              <a:rPr lang="de-DE" altLang="de-DE" dirty="0"/>
              <a:t>krebserregend</a:t>
            </a:r>
          </a:p>
          <a:p>
            <a:pPr eaLnBrk="1" hangingPunct="1"/>
            <a:endParaRPr lang="de-DE" altLang="de-DE" dirty="0"/>
          </a:p>
          <a:p>
            <a:pPr eaLnBrk="1" hangingPunct="1">
              <a:buFontTx/>
              <a:buNone/>
            </a:pPr>
            <a:endParaRPr lang="de-DE" altLang="de-DE" dirty="0"/>
          </a:p>
        </p:txBody>
      </p:sp>
      <p:graphicFrame>
        <p:nvGraphicFramePr>
          <p:cNvPr id="5124" name="Object 6">
            <a:extLst>
              <a:ext uri="{FF2B5EF4-FFF2-40B4-BE49-F238E27FC236}">
                <a16:creationId xmlns:a16="http://schemas.microsoft.com/office/drawing/2014/main" id="{E094A72C-6DE5-450E-B499-BB7A6E0EC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07065"/>
              </p:ext>
            </p:extLst>
          </p:nvPr>
        </p:nvGraphicFramePr>
        <p:xfrm>
          <a:off x="7896200" y="4742901"/>
          <a:ext cx="3661717" cy="42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S ChemDraw Drawing" r:id="rId4" imgW="1411224" imgH="1623060" progId="ChemDraw.Document.6.0">
                  <p:embed/>
                </p:oleObj>
              </mc:Choice>
              <mc:Fallback>
                <p:oleObj name="CS ChemDraw Drawing" r:id="rId4" imgW="1411224" imgH="162306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4742901"/>
                        <a:ext cx="3661717" cy="42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8592C06-A0C2-498B-B95F-9F46421F9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2184" y="188049"/>
            <a:ext cx="144000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DBEA54E-051B-4181-9D33-B8EE4A81B7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8830" y="188049"/>
            <a:ext cx="1440000" cy="14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45748E-A822-4DA7-A821-E0900237F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45475" y="18804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82D791E2-27F5-4B48-8998-B9B174558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Benzen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E5FA32-3F8E-4E0D-BA34-48E89900D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de-DE" altLang="de-DE" dirty="0"/>
              <a:t>aus Erdöl gewonnen</a:t>
            </a:r>
          </a:p>
          <a:p>
            <a:pPr eaLnBrk="1" hangingPunct="1"/>
            <a:r>
              <a:rPr lang="de-DE" altLang="de-DE" dirty="0"/>
              <a:t>bis ca. 2% im Benzin (zur Verbesserung der Klopffestigkeit)</a:t>
            </a:r>
          </a:p>
          <a:p>
            <a:pPr eaLnBrk="1" hangingPunct="1"/>
            <a:r>
              <a:rPr lang="de-DE" altLang="de-DE" dirty="0"/>
              <a:t>wichtiger Ausgangspunkt für die </a:t>
            </a:r>
            <a:br>
              <a:rPr lang="de-DE" altLang="de-DE" dirty="0"/>
            </a:br>
            <a:r>
              <a:rPr lang="de-DE" altLang="de-DE" dirty="0"/>
              <a:t>Synthese anderer Stoffe</a:t>
            </a:r>
          </a:p>
          <a:p>
            <a:pPr eaLnBrk="1" hangingPunct="1"/>
            <a:r>
              <a:rPr lang="de-DE" altLang="de-DE" dirty="0"/>
              <a:t>Lösungsmittel f. org. Verb.</a:t>
            </a:r>
          </a:p>
          <a:p>
            <a:pPr eaLnBrk="1" hangingPunct="1"/>
            <a:r>
              <a:rPr lang="de-DE" altLang="de-DE" dirty="0"/>
              <a:t>löst sich nicht in Wasser</a:t>
            </a:r>
          </a:p>
          <a:p>
            <a:pPr eaLnBrk="1" hangingPunct="1"/>
            <a:r>
              <a:rPr lang="de-DE" altLang="de-DE" dirty="0"/>
              <a:t>Struktur wurde von </a:t>
            </a:r>
            <a:br>
              <a:rPr lang="de-DE" altLang="de-DE" dirty="0"/>
            </a:br>
            <a:r>
              <a:rPr lang="de-DE" altLang="de-DE" dirty="0"/>
              <a:t>Johann Josef Loschmidt (1865) entdeckt </a:t>
            </a:r>
            <a:br>
              <a:rPr lang="de-DE" altLang="de-DE" dirty="0"/>
            </a:br>
            <a:r>
              <a:rPr lang="de-DE" altLang="de-DE" sz="3000" dirty="0"/>
              <a:t>(wird manchmal fälschlicher Weise August </a:t>
            </a:r>
            <a:r>
              <a:rPr lang="de-DE" altLang="de-DE" sz="3000" dirty="0" err="1"/>
              <a:t>Kekulé</a:t>
            </a:r>
            <a:r>
              <a:rPr lang="de-DE" altLang="de-DE" sz="3000" dirty="0"/>
              <a:t> </a:t>
            </a:r>
            <a:br>
              <a:rPr lang="de-DE" altLang="de-DE" sz="3000" dirty="0"/>
            </a:br>
            <a:r>
              <a:rPr lang="de-DE" altLang="de-DE" sz="3000" dirty="0"/>
              <a:t>zugeordnet)</a:t>
            </a:r>
            <a:endParaRPr lang="de-DE" altLang="de-DE" dirty="0"/>
          </a:p>
        </p:txBody>
      </p:sp>
      <p:pic>
        <p:nvPicPr>
          <p:cNvPr id="6152" name="Picture 8" descr="https://upload.wikimedia.org/wikipedia/commons/f/f5/Johann_Josef_Loschmidt.jpg">
            <a:extLst>
              <a:ext uri="{FF2B5EF4-FFF2-40B4-BE49-F238E27FC236}">
                <a16:creationId xmlns:a16="http://schemas.microsoft.com/office/drawing/2014/main" id="{19EEC7A3-31E9-47D2-BAD4-13EB0FAF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38" y="2459559"/>
            <a:ext cx="1620000" cy="22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d/d5/Heinrich_von_Angeli_-_Friedrich_August_Kekul%C3%A9_von_Stradonitz.jpg">
            <a:extLst>
              <a:ext uri="{FF2B5EF4-FFF2-40B4-BE49-F238E27FC236}">
                <a16:creationId xmlns:a16="http://schemas.microsoft.com/office/drawing/2014/main" id="{908D45BC-A177-4380-B541-5A5F7929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24" y="6103061"/>
            <a:ext cx="1620000" cy="22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274FCB-D487-4C29-9FCD-7D3F9679FAEC}"/>
              </a:ext>
            </a:extLst>
          </p:cNvPr>
          <p:cNvSpPr txBox="1"/>
          <p:nvPr/>
        </p:nvSpPr>
        <p:spPr>
          <a:xfrm rot="16200000">
            <a:off x="11319500" y="8290491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Fotos: Wikipedia (gemeinfrei)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834D0C-5D44-4E8B-ACA2-549B535E1E31}"/>
              </a:ext>
            </a:extLst>
          </p:cNvPr>
          <p:cNvSpPr txBox="1"/>
          <p:nvPr/>
        </p:nvSpPr>
        <p:spPr>
          <a:xfrm>
            <a:off x="10312539" y="836883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dirty="0"/>
              <a:t>August </a:t>
            </a:r>
            <a:r>
              <a:rPr lang="de-DE" altLang="de-DE" dirty="0" err="1"/>
              <a:t>Kekulé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*1829 -  </a:t>
            </a:r>
            <a:r>
              <a:rPr lang="de-AT" dirty="0"/>
              <a:t>† </a:t>
            </a:r>
            <a:r>
              <a:rPr lang="de-DE" altLang="de-DE" dirty="0"/>
              <a:t>1896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530ADAA-ED39-42E9-8E70-8BC8A4F0846D}"/>
              </a:ext>
            </a:extLst>
          </p:cNvPr>
          <p:cNvSpPr txBox="1"/>
          <p:nvPr/>
        </p:nvSpPr>
        <p:spPr>
          <a:xfrm>
            <a:off x="10312539" y="4738092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dirty="0"/>
              <a:t>Johann Josef </a:t>
            </a:r>
            <a:br>
              <a:rPr lang="de-DE" altLang="de-DE" dirty="0"/>
            </a:br>
            <a:r>
              <a:rPr lang="de-DE" altLang="de-DE" dirty="0"/>
              <a:t>Loschmidt</a:t>
            </a:r>
            <a:br>
              <a:rPr lang="de-DE" altLang="de-DE" dirty="0"/>
            </a:br>
            <a:r>
              <a:rPr lang="de-DE" altLang="de-DE" dirty="0"/>
              <a:t>*1821 -  </a:t>
            </a:r>
            <a:r>
              <a:rPr lang="de-AT" dirty="0"/>
              <a:t>† </a:t>
            </a:r>
            <a:r>
              <a:rPr lang="de-DE" altLang="de-DE" dirty="0"/>
              <a:t>1895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813C0C6-1795-4CEE-AC6F-03546C94BC60}"/>
              </a:ext>
            </a:extLst>
          </p:cNvPr>
          <p:cNvSpPr/>
          <p:nvPr/>
        </p:nvSpPr>
        <p:spPr>
          <a:xfrm>
            <a:off x="10262538" y="2434167"/>
            <a:ext cx="1620000" cy="32272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BB4957-2666-4FFB-8857-E8742384A838}"/>
              </a:ext>
            </a:extLst>
          </p:cNvPr>
          <p:cNvSpPr/>
          <p:nvPr/>
        </p:nvSpPr>
        <p:spPr>
          <a:xfrm>
            <a:off x="10274024" y="6103061"/>
            <a:ext cx="1620000" cy="2912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9AB25B-D36B-46A2-8418-976230527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Benzen</a:t>
            </a:r>
          </a:p>
        </p:txBody>
      </p:sp>
      <p:graphicFrame>
        <p:nvGraphicFramePr>
          <p:cNvPr id="8195" name="Object 4">
            <a:extLst>
              <a:ext uri="{FF2B5EF4-FFF2-40B4-BE49-F238E27FC236}">
                <a16:creationId xmlns:a16="http://schemas.microsoft.com/office/drawing/2014/main" id="{25130E08-F529-4C51-BFD9-FA7F59BE10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1512889"/>
          <a:ext cx="2005012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S ChemDraw Drawing" r:id="rId3" imgW="699516" imgH="803148" progId="ChemDraw.Document.6.0">
                  <p:embed/>
                </p:oleObj>
              </mc:Choice>
              <mc:Fallback>
                <p:oleObj name="CS ChemDraw Drawing" r:id="rId3" imgW="699516" imgH="80314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512889"/>
                        <a:ext cx="2005012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FB9F7016-DE81-43A9-94D7-EDA9B7782A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0" y="1512888"/>
          <a:ext cx="201295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S ChemDraw Drawing" r:id="rId5" imgW="701040" imgH="803148" progId="ChemDraw.Document.6.0">
                  <p:embed/>
                </p:oleObj>
              </mc:Choice>
              <mc:Fallback>
                <p:oleObj name="CS ChemDraw Drawing" r:id="rId5" imgW="701040" imgH="803148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512888"/>
                        <a:ext cx="201295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>
            <a:extLst>
              <a:ext uri="{FF2B5EF4-FFF2-40B4-BE49-F238E27FC236}">
                <a16:creationId xmlns:a16="http://schemas.microsoft.com/office/drawing/2014/main" id="{346E31B5-3484-4B7E-B039-8539AEEB1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2476501"/>
          <a:ext cx="18732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S ChemDraw Drawing" r:id="rId7" imgW="853440" imgH="123444" progId="ChemDraw.Document.6.0">
                  <p:embed/>
                </p:oleObj>
              </mc:Choice>
              <mc:Fallback>
                <p:oleObj name="CS ChemDraw Drawing" r:id="rId7" imgW="853440" imgH="123444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476501"/>
                        <a:ext cx="18732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">
            <a:extLst>
              <a:ext uri="{FF2B5EF4-FFF2-40B4-BE49-F238E27FC236}">
                <a16:creationId xmlns:a16="http://schemas.microsoft.com/office/drawing/2014/main" id="{64F1363B-A4E3-4394-BD1F-42711D6F1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6" y="5364163"/>
          <a:ext cx="2513013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S ChemDraw Drawing" r:id="rId9" imgW="701040" imgH="803148" progId="ChemDraw.Document.6.0">
                  <p:embed/>
                </p:oleObj>
              </mc:Choice>
              <mc:Fallback>
                <p:oleObj name="CS ChemDraw Drawing" r:id="rId9" imgW="701040" imgH="803148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5364163"/>
                        <a:ext cx="2513013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12">
            <a:extLst>
              <a:ext uri="{FF2B5EF4-FFF2-40B4-BE49-F238E27FC236}">
                <a16:creationId xmlns:a16="http://schemas.microsoft.com/office/drawing/2014/main" id="{3BE744F3-3F72-4E84-8FDA-D989FAA7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932364"/>
            <a:ext cx="2852738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13">
            <a:extLst>
              <a:ext uri="{FF2B5EF4-FFF2-40B4-BE49-F238E27FC236}">
                <a16:creationId xmlns:a16="http://schemas.microsoft.com/office/drawing/2014/main" id="{8C7A0D96-19B6-441E-AC74-37D79E82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377983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dirty="0"/>
              <a:t>Mesomerie</a:t>
            </a:r>
          </a:p>
        </p:txBody>
      </p:sp>
      <p:sp>
        <p:nvSpPr>
          <p:cNvPr id="8201" name="Text Box 14">
            <a:extLst>
              <a:ext uri="{FF2B5EF4-FFF2-40B4-BE49-F238E27FC236}">
                <a16:creationId xmlns:a16="http://schemas.microsoft.com/office/drawing/2014/main" id="{0307A815-0EE3-43F9-9F2B-6974B7CC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8316913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/>
              <a:t>Strukturformel</a:t>
            </a:r>
          </a:p>
        </p:txBody>
      </p:sp>
      <p:sp>
        <p:nvSpPr>
          <p:cNvPr id="8202" name="Text Box 15">
            <a:extLst>
              <a:ext uri="{FF2B5EF4-FFF2-40B4-BE49-F238E27FC236}">
                <a16:creationId xmlns:a16="http://schemas.microsoft.com/office/drawing/2014/main" id="{2C3E7337-2A34-4DE4-B552-611FF52B2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831691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/>
              <a:t>Modell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40957C8-ABF6-491A-9A63-7B8569ECD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Toluen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DB764AE-F3E6-42AF-B8D4-69DBD1A5E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Methylbenzen</a:t>
            </a:r>
            <a:endParaRPr lang="de-DE" altLang="de-DE" dirty="0"/>
          </a:p>
          <a:p>
            <a:pPr eaLnBrk="1" hangingPunct="1"/>
            <a:r>
              <a:rPr lang="de-DE" altLang="de-DE" dirty="0"/>
              <a:t>(alt: Toluol)</a:t>
            </a:r>
          </a:p>
          <a:p>
            <a:pPr eaLnBrk="1" hangingPunct="1"/>
            <a:r>
              <a:rPr lang="de-DE" altLang="de-DE" dirty="0"/>
              <a:t>ähnliche Eigenschaften wie Benzen</a:t>
            </a:r>
          </a:p>
          <a:p>
            <a:pPr eaLnBrk="1" hangingPunct="1"/>
            <a:r>
              <a:rPr lang="de-DE" altLang="de-DE" dirty="0"/>
              <a:t>im Benzin enthalten</a:t>
            </a:r>
          </a:p>
          <a:p>
            <a:pPr eaLnBrk="1" hangingPunct="1"/>
            <a:r>
              <a:rPr lang="de-DE" altLang="de-DE" dirty="0"/>
              <a:t>Verwendung</a:t>
            </a:r>
          </a:p>
          <a:p>
            <a:pPr lvl="1"/>
            <a:r>
              <a:rPr lang="de-DE" altLang="de-DE" dirty="0"/>
              <a:t>TNT-Herstellung</a:t>
            </a:r>
          </a:p>
          <a:p>
            <a:pPr lvl="1"/>
            <a:r>
              <a:rPr lang="de-DE" altLang="de-DE" dirty="0"/>
              <a:t>Farben, Lacke, Kleber</a:t>
            </a:r>
          </a:p>
          <a:p>
            <a:pPr lvl="1"/>
            <a:r>
              <a:rPr lang="de-DE" altLang="de-DE" dirty="0"/>
              <a:t>früher: Verwendung in </a:t>
            </a:r>
            <a:r>
              <a:rPr lang="de-DE" altLang="de-DE" dirty="0" err="1"/>
              <a:t>Permenentmarkern</a:t>
            </a:r>
            <a:endParaRPr lang="de-DE" altLang="de-DE" dirty="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A3E1BE70-CFD3-4805-A97D-263B54805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42811"/>
              </p:ext>
            </p:extLst>
          </p:nvPr>
        </p:nvGraphicFramePr>
        <p:xfrm>
          <a:off x="8856798" y="2434167"/>
          <a:ext cx="20240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hemSketch" r:id="rId4" imgW="607320" imgH="973440" progId="ACD.ChemSketch.20">
                  <p:embed/>
                </p:oleObj>
              </mc:Choice>
              <mc:Fallback>
                <p:oleObj name="ChemSketch" r:id="rId4" imgW="607320" imgH="97344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798" y="2434167"/>
                        <a:ext cx="20240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301587C2-DB1F-4E99-9392-E71C44684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2184" y="188049"/>
            <a:ext cx="1440000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70D741-F3FA-4DD2-8493-2A495805DB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8830" y="188049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BFA26C-3A20-43C3-85E7-0669805B5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45475" y="18804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46855F-3DCC-47EF-A75F-A9E898C6C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Dimethylbenzene</a:t>
            </a:r>
            <a:endParaRPr lang="de-DE" altLang="de-DE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C44804D-B235-40E8-B0AB-1C9BF9A45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Xylene</a:t>
            </a:r>
            <a:r>
              <a:rPr lang="de-DE" altLang="de-DE" dirty="0"/>
              <a:t> </a:t>
            </a:r>
          </a:p>
          <a:p>
            <a:pPr eaLnBrk="1" hangingPunct="1"/>
            <a:r>
              <a:rPr lang="de-DE" altLang="de-DE" dirty="0"/>
              <a:t>(alt: </a:t>
            </a:r>
            <a:r>
              <a:rPr lang="de-DE" altLang="de-DE" dirty="0" err="1"/>
              <a:t>Xylole</a:t>
            </a:r>
            <a:r>
              <a:rPr lang="de-DE" altLang="de-DE" dirty="0"/>
              <a:t>)</a:t>
            </a:r>
          </a:p>
          <a:p>
            <a:pPr eaLnBrk="1" hangingPunct="1"/>
            <a:r>
              <a:rPr lang="de-DE" altLang="de-DE" dirty="0"/>
              <a:t>Benzolring mit zwei Seitenketten</a:t>
            </a:r>
          </a:p>
          <a:p>
            <a:pPr eaLnBrk="1" hangingPunct="1"/>
            <a:r>
              <a:rPr lang="de-DE" altLang="de-DE" dirty="0"/>
              <a:t>ähnliche Eigenschaften wie Benzen u. </a:t>
            </a:r>
            <a:r>
              <a:rPr lang="de-DE" altLang="de-DE" dirty="0" err="1"/>
              <a:t>Toluen</a:t>
            </a:r>
            <a:endParaRPr lang="de-DE" altLang="de-DE" dirty="0"/>
          </a:p>
          <a:p>
            <a:pPr eaLnBrk="1" hangingPunct="1"/>
            <a:r>
              <a:rPr lang="de-DE" altLang="de-DE" dirty="0"/>
              <a:t>3 Isomere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666404D-A0DD-4467-8EDC-37347B97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5868771"/>
            <a:ext cx="2409825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2EA2C13B-113E-42C7-BB54-1F773C70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6084888"/>
            <a:ext cx="2284413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D61C2DDF-3C57-4454-BE48-AF362297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6011864"/>
            <a:ext cx="186531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E07793-D70A-4BA0-940D-30BC6C036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Xylene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2DFD76-669E-42BB-AF88-BBB6C769BD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/>
            <a:r>
              <a:rPr lang="de-DE" altLang="de-DE" dirty="0"/>
              <a:t>o-Xylen</a:t>
            </a:r>
          </a:p>
          <a:p>
            <a:pPr marL="0" indent="0" eaLnBrk="1" hangingPunct="1"/>
            <a:r>
              <a:rPr lang="de-DE" altLang="de-DE" dirty="0"/>
              <a:t>1,2-Dimethylbenzen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m-Xylen</a:t>
            </a:r>
          </a:p>
          <a:p>
            <a:pPr marL="0" indent="0" eaLnBrk="1" hangingPunct="1"/>
            <a:r>
              <a:rPr lang="de-DE" altLang="de-DE" dirty="0"/>
              <a:t>1,3-Dimethylbenzen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p-Xylen</a:t>
            </a:r>
          </a:p>
          <a:p>
            <a:pPr marL="0" indent="0" eaLnBrk="1" hangingPunct="1"/>
            <a:r>
              <a:rPr lang="de-DE" altLang="de-DE" dirty="0"/>
              <a:t>1,4-Dimethylbenzen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sz="2400" dirty="0"/>
              <a:t>o = </a:t>
            </a:r>
            <a:r>
              <a:rPr lang="de-DE" altLang="de-DE" sz="2400" dirty="0" err="1"/>
              <a:t>ortho</a:t>
            </a:r>
            <a:r>
              <a:rPr lang="de-DE" altLang="de-DE" sz="2400" dirty="0"/>
              <a:t>; m = </a:t>
            </a:r>
            <a:r>
              <a:rPr lang="de-DE" altLang="de-DE" sz="2400" dirty="0" err="1"/>
              <a:t>meta</a:t>
            </a:r>
            <a:r>
              <a:rPr lang="de-DE" altLang="de-DE" sz="2400" dirty="0"/>
              <a:t>; p = </a:t>
            </a:r>
            <a:r>
              <a:rPr lang="de-DE" altLang="de-DE" sz="2400" dirty="0" err="1"/>
              <a:t>para</a:t>
            </a:r>
            <a:endParaRPr lang="de-DE" altLang="de-DE" sz="2400" dirty="0"/>
          </a:p>
        </p:txBody>
      </p:sp>
      <p:graphicFrame>
        <p:nvGraphicFramePr>
          <p:cNvPr id="12292" name="Object 7">
            <a:extLst>
              <a:ext uri="{FF2B5EF4-FFF2-40B4-BE49-F238E27FC236}">
                <a16:creationId xmlns:a16="http://schemas.microsoft.com/office/drawing/2014/main" id="{3FB43FC8-E1CA-45B1-BA04-5C4B2CCE0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955722"/>
              </p:ext>
            </p:extLst>
          </p:nvPr>
        </p:nvGraphicFramePr>
        <p:xfrm>
          <a:off x="7092950" y="5977011"/>
          <a:ext cx="1119188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ChemSketch" r:id="rId3" imgW="607320" imgH="1311120" progId="ACD.ChemSketch.20">
                  <p:embed/>
                </p:oleObj>
              </mc:Choice>
              <mc:Fallback>
                <p:oleObj name="ChemSketch" r:id="rId3" imgW="607320" imgH="1311120" progId="ACD.ChemSketch.2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977011"/>
                        <a:ext cx="1119188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>
            <a:extLst>
              <a:ext uri="{FF2B5EF4-FFF2-40B4-BE49-F238E27FC236}">
                <a16:creationId xmlns:a16="http://schemas.microsoft.com/office/drawing/2014/main" id="{1D6B3DFF-BBCB-4BC9-B738-2F29DC1D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10876"/>
              </p:ext>
            </p:extLst>
          </p:nvPr>
        </p:nvGraphicFramePr>
        <p:xfrm>
          <a:off x="7092950" y="3691011"/>
          <a:ext cx="19240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hemSketch" r:id="rId5" imgW="1045440" imgH="1082880" progId="ACD.ChemSketch.20">
                  <p:embed/>
                </p:oleObj>
              </mc:Choice>
              <mc:Fallback>
                <p:oleObj name="ChemSketch" r:id="rId5" imgW="1045440" imgH="1082880" progId="ACD.ChemSketch.2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91011"/>
                        <a:ext cx="192405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9">
            <a:extLst>
              <a:ext uri="{FF2B5EF4-FFF2-40B4-BE49-F238E27FC236}">
                <a16:creationId xmlns:a16="http://schemas.microsoft.com/office/drawing/2014/main" id="{3C485ED4-4C0A-4C6F-AB05-37295584C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10835"/>
              </p:ext>
            </p:extLst>
          </p:nvPr>
        </p:nvGraphicFramePr>
        <p:xfrm>
          <a:off x="7092950" y="1274836"/>
          <a:ext cx="1903412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hemSketch" r:id="rId7" imgW="1035360" imgH="983520" progId="ACD.ChemSketch.20">
                  <p:embed/>
                </p:oleObj>
              </mc:Choice>
              <mc:Fallback>
                <p:oleObj name="ChemSketch" r:id="rId7" imgW="1035360" imgH="983520" progId="ACD.ChemSketch.2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274836"/>
                        <a:ext cx="1903412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2FAB1F-F29A-4BAA-9B0D-CFF94E30F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Naphtalen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389CBC5-CADD-4842-B7A5-3D10E7BF3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166"/>
            <a:ext cx="10515600" cy="622299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C</a:t>
            </a:r>
            <a:r>
              <a:rPr lang="de-DE" altLang="de-DE" baseline="-25000" dirty="0"/>
              <a:t>10</a:t>
            </a:r>
            <a:r>
              <a:rPr lang="de-DE" altLang="de-DE" dirty="0"/>
              <a:t>H</a:t>
            </a:r>
            <a:r>
              <a:rPr lang="de-DE" altLang="de-DE" baseline="-25000" dirty="0"/>
              <a:t>8</a:t>
            </a:r>
          </a:p>
          <a:p>
            <a:pPr eaLnBrk="1" hangingPunct="1"/>
            <a:r>
              <a:rPr lang="de-DE" altLang="de-DE" dirty="0"/>
              <a:t>farblose Blättchen</a:t>
            </a:r>
          </a:p>
          <a:p>
            <a:pPr eaLnBrk="1" hangingPunct="1"/>
            <a:r>
              <a:rPr lang="de-DE" altLang="de-DE" dirty="0"/>
              <a:t>typischer Geruch </a:t>
            </a:r>
            <a:r>
              <a:rPr lang="de-DE" altLang="de-DE" sz="2400" dirty="0"/>
              <a:t>(nach Mottenpulver)</a:t>
            </a:r>
          </a:p>
          <a:p>
            <a:pPr eaLnBrk="1" hangingPunct="1"/>
            <a:r>
              <a:rPr lang="de-DE" altLang="de-DE" dirty="0"/>
              <a:t>entsteht bei der unvollständigen </a:t>
            </a:r>
            <a:br>
              <a:rPr lang="de-DE" altLang="de-DE" dirty="0"/>
            </a:br>
            <a:r>
              <a:rPr lang="de-DE" altLang="de-DE" dirty="0"/>
              <a:t>Verbrennung</a:t>
            </a:r>
          </a:p>
          <a:p>
            <a:pPr eaLnBrk="1" hangingPunct="1"/>
            <a:r>
              <a:rPr lang="de-DE" altLang="de-DE" dirty="0"/>
              <a:t>kommt im Teer vor</a:t>
            </a:r>
          </a:p>
          <a:p>
            <a:pPr eaLnBrk="1" hangingPunct="1"/>
            <a:r>
              <a:rPr lang="de-DE" altLang="de-DE" dirty="0"/>
              <a:t>Verwendung:</a:t>
            </a:r>
          </a:p>
          <a:p>
            <a:pPr lvl="1" eaLnBrk="1" hangingPunct="1"/>
            <a:r>
              <a:rPr lang="de-DE" altLang="de-DE" dirty="0"/>
              <a:t>Mottenpulver </a:t>
            </a:r>
          </a:p>
          <a:p>
            <a:pPr lvl="1" eaLnBrk="1" hangingPunct="1"/>
            <a:r>
              <a:rPr lang="de-DE" altLang="de-DE" dirty="0"/>
              <a:t>Ausgangsstoff für Farbstoffe, Gerbstoffe, Insektizide, </a:t>
            </a:r>
            <a:br>
              <a:rPr lang="de-DE" altLang="de-DE" dirty="0"/>
            </a:br>
            <a:r>
              <a:rPr lang="de-DE" altLang="de-DE" dirty="0"/>
              <a:t>Pharmaka, …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8A52C1EB-3872-4522-8522-09A02E509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32545"/>
              </p:ext>
            </p:extLst>
          </p:nvPr>
        </p:nvGraphicFramePr>
        <p:xfrm>
          <a:off x="8485259" y="2370545"/>
          <a:ext cx="3495604" cy="205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hemSketch" r:id="rId3" imgW="1184760" imgH="695160" progId="ACD.ChemSketch.20">
                  <p:embed/>
                </p:oleObj>
              </mc:Choice>
              <mc:Fallback>
                <p:oleObj name="ChemSketch" r:id="rId3" imgW="1184760" imgH="69516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259" y="2370545"/>
                        <a:ext cx="3495604" cy="2051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45DD556D-B08F-46F3-966C-336CDB30D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1915"/>
              </p:ext>
            </p:extLst>
          </p:nvPr>
        </p:nvGraphicFramePr>
        <p:xfrm>
          <a:off x="8139621" y="4526090"/>
          <a:ext cx="4210255" cy="278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hemSketch" r:id="rId5" imgW="1443600" imgH="953640" progId="ACD.ChemSketch.20">
                  <p:embed/>
                </p:oleObj>
              </mc:Choice>
              <mc:Fallback>
                <p:oleObj name="ChemSketch" r:id="rId5" imgW="1443600" imgH="95364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621" y="4526090"/>
                        <a:ext cx="4210255" cy="2782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1B650BF-C296-4C03-855D-17341830A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6040" y="161969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74C771-9093-4385-B551-584BF3898A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7137" y="161969"/>
            <a:ext cx="144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FDD765-523B-4C95-817F-28F4362CF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8234" y="161969"/>
            <a:ext cx="1440000" cy="1440000"/>
          </a:xfrm>
          <a:prstGeom prst="rect">
            <a:avLst/>
          </a:prstGeom>
        </p:spPr>
      </p:pic>
      <p:pic>
        <p:nvPicPr>
          <p:cNvPr id="9" name="Grafik 4">
            <a:extLst>
              <a:ext uri="{FF2B5EF4-FFF2-40B4-BE49-F238E27FC236}">
                <a16:creationId xmlns:a16="http://schemas.microsoft.com/office/drawing/2014/main" id="{20D2F61E-4DCD-4E12-848E-E488EDC6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31" y="161969"/>
            <a:ext cx="1440000" cy="14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D0343D-65CC-478A-9140-5FB80878F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/>
              <a:t>Anthracen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1E21FB3-0A86-42BD-B259-87CB4749EE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C</a:t>
            </a:r>
            <a:r>
              <a:rPr lang="de-DE" altLang="de-DE" baseline="-25000" dirty="0"/>
              <a:t>14</a:t>
            </a:r>
            <a:r>
              <a:rPr lang="de-DE" altLang="de-DE" dirty="0"/>
              <a:t>H</a:t>
            </a:r>
            <a:r>
              <a:rPr lang="de-DE" altLang="de-DE" baseline="-25000" dirty="0"/>
              <a:t>10</a:t>
            </a:r>
          </a:p>
          <a:p>
            <a:pPr eaLnBrk="1" hangingPunct="1"/>
            <a:r>
              <a:rPr lang="de-DE" altLang="de-DE" dirty="0"/>
              <a:t>farblose/schwach gelbliche </a:t>
            </a:r>
            <a:br>
              <a:rPr lang="de-DE" altLang="de-DE" dirty="0"/>
            </a:br>
            <a:r>
              <a:rPr lang="de-DE" altLang="de-DE" dirty="0"/>
              <a:t>Blättchen</a:t>
            </a:r>
          </a:p>
          <a:p>
            <a:pPr eaLnBrk="1" hangingPunct="1"/>
            <a:r>
              <a:rPr lang="de-DE" altLang="de-DE" dirty="0"/>
              <a:t>vermutlich nicht krebserregend</a:t>
            </a:r>
          </a:p>
          <a:p>
            <a:pPr eaLnBrk="1" hangingPunct="1"/>
            <a:r>
              <a:rPr lang="de-DE" altLang="de-DE" dirty="0"/>
              <a:t>Vorkommen: im Steinkohleteer</a:t>
            </a:r>
          </a:p>
          <a:p>
            <a:pPr eaLnBrk="1" hangingPunct="1"/>
            <a:r>
              <a:rPr lang="de-DE" altLang="de-DE" dirty="0"/>
              <a:t>Anwendung: </a:t>
            </a:r>
          </a:p>
          <a:p>
            <a:pPr lvl="1"/>
            <a:r>
              <a:rPr lang="de-DE" altLang="de-DE" dirty="0"/>
              <a:t>wichtig für die Synthese von Farbstoffen</a:t>
            </a:r>
          </a:p>
          <a:p>
            <a:pPr lvl="1"/>
            <a:r>
              <a:rPr lang="de-DE" altLang="de-DE" dirty="0"/>
              <a:t>Herstellung von Gerbstoffen</a:t>
            </a:r>
          </a:p>
          <a:p>
            <a:pPr lvl="1"/>
            <a:r>
              <a:rPr lang="de-DE" altLang="de-DE" dirty="0"/>
              <a:t>Herstellung von Schädlingsbekämpfungsmitteln</a:t>
            </a:r>
          </a:p>
        </p:txBody>
      </p:sp>
      <p:graphicFrame>
        <p:nvGraphicFramePr>
          <p:cNvPr id="14340" name="Object 6">
            <a:extLst>
              <a:ext uri="{FF2B5EF4-FFF2-40B4-BE49-F238E27FC236}">
                <a16:creationId xmlns:a16="http://schemas.microsoft.com/office/drawing/2014/main" id="{EE5EEBE3-2CE6-4A09-8604-ABA2DAFB6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86792"/>
              </p:ext>
            </p:extLst>
          </p:nvPr>
        </p:nvGraphicFramePr>
        <p:xfrm>
          <a:off x="8243888" y="2190223"/>
          <a:ext cx="36972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hemSketch" r:id="rId3" imgW="1772280" imgH="695160" progId="ACD.ChemSketch.20">
                  <p:embed/>
                </p:oleObj>
              </mc:Choice>
              <mc:Fallback>
                <p:oleObj name="ChemSketch" r:id="rId3" imgW="1772280" imgH="69516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190223"/>
                        <a:ext cx="369728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>
            <a:extLst>
              <a:ext uri="{FF2B5EF4-FFF2-40B4-BE49-F238E27FC236}">
                <a16:creationId xmlns:a16="http://schemas.microsoft.com/office/drawing/2014/main" id="{DB6D67DA-4868-4113-8A13-93A335B99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20111"/>
              </p:ext>
            </p:extLst>
          </p:nvPr>
        </p:nvGraphicFramePr>
        <p:xfrm>
          <a:off x="7959725" y="3943329"/>
          <a:ext cx="4265613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ChemSketch" r:id="rId5" imgW="2021040" imgH="953640" progId="ACD.ChemSketch.20">
                  <p:embed/>
                </p:oleObj>
              </mc:Choice>
              <mc:Fallback>
                <p:oleObj name="ChemSketch" r:id="rId5" imgW="2021040" imgH="953640" progId="ACD.ChemSketch.2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3943329"/>
                        <a:ext cx="4265613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A3634C1-CCF4-4A00-9A23-0C4799719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8234" y="161969"/>
            <a:ext cx="1440000" cy="1440000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58E6613A-5955-4ACB-BB7A-BCAC1E02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31" y="161969"/>
            <a:ext cx="1440000" cy="14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422</Words>
  <Application>Microsoft Office PowerPoint</Application>
  <PresentationFormat>Benutzerdefiniert</PresentationFormat>
  <Paragraphs>116</Paragraphs>
  <Slides>12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Standarddesign</vt:lpstr>
      <vt:lpstr>CS ChemDraw Drawing</vt:lpstr>
      <vt:lpstr>ACD/ChemSketch</vt:lpstr>
      <vt:lpstr>Aromatische Kohlenwasserstoffe Benzen</vt:lpstr>
      <vt:lpstr>Benzen</vt:lpstr>
      <vt:lpstr>Benzen</vt:lpstr>
      <vt:lpstr>Benzen</vt:lpstr>
      <vt:lpstr>Toluen</vt:lpstr>
      <vt:lpstr>Dimethylbenzene</vt:lpstr>
      <vt:lpstr>Xylene</vt:lpstr>
      <vt:lpstr>Naphtalen</vt:lpstr>
      <vt:lpstr>Anthracen</vt:lpstr>
      <vt:lpstr>Benzpyren</vt:lpstr>
      <vt:lpstr>Biphenyl</vt:lpstr>
      <vt:lpstr>2-Biphenylol</vt:lpstr>
    </vt:vector>
  </TitlesOfParts>
  <Company>www.Saurer.at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Benzen (Benzol)</dc:title>
  <dc:creator>www.leichter-unterrichten.com</dc:creator>
  <cp:lastModifiedBy>Friedrich Saurer</cp:lastModifiedBy>
  <cp:revision>39</cp:revision>
  <dcterms:created xsi:type="dcterms:W3CDTF">2004-04-15T20:17:56Z</dcterms:created>
  <dcterms:modified xsi:type="dcterms:W3CDTF">2018-12-08T23:24:17Z</dcterms:modified>
</cp:coreProperties>
</file>