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8" y="726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50850-9330-40E2-AC07-BFFC90AE1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71B803-7963-4317-95DF-CEA980CE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C88259-52CE-4331-894C-14BC87D9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D98AA6-8388-413F-BE3D-8F267446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B3F16E-99F4-4E2E-A10D-A0DC84C3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974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322F6-D06C-4760-8084-1FE04BB4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A04180-D59F-4E5E-AAB2-6B451437C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0CBAA9-01B3-4229-918D-256B1554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F25ED-2FB3-4B8E-905B-0D62F630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503BA-ABEE-4AE1-BCEB-0069ED55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7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F10B4F-93A2-4ED1-834D-D04072B36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17380-D991-4783-BA9C-5EE8A9721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684B8-C84F-433B-BB3E-5590A64E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0E606-DA5E-4E54-B2C1-883D3F15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FD11D-C0EB-465A-A086-EBFF217B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16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B917A-9496-4464-B3B6-75E51227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59FE6-1883-4858-A055-06844DA7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7CC236-B579-4373-B611-E886D5FE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1293A0-7EF4-4465-8BE6-AD8DB040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76801-6BE6-4280-8310-A166A612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2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F0364-848F-42D9-A64B-44409F54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28B70F-7546-4FA0-8345-E491240C4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554586-8555-4102-820C-B753E9B5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8BF1FE-BAAA-4786-8692-1A1F511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AEE53A-632C-4C64-B387-6A92E98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834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223E2-EFF1-41F3-A8C6-FEA6353A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7E6584-A8CE-43DF-9C02-9BC04F1A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A5FED-3260-4685-9B98-DFC55C39C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4634C6-6FC7-40DA-B650-91618C2F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C6E8B0-561D-4501-9C51-6BC602B6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98608B-1FA7-405A-8E0E-759FD079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64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D1C69-7561-4F33-85B2-C4525D98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FCE497-C476-4AE3-A143-7DFF32341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6D526C-9A2A-48C2-A526-228C71335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A02398-F640-451B-9ACA-B75E70D9F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A8B459-6382-4DC1-A277-6F43AAD97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A924A9-076D-4919-8041-7EB7F4AF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BB3E74-89EF-4CF7-8D94-2DB9B9F7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6A816F-4368-4A58-A667-3AC80E7B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870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2C243-8EF0-43C2-BE9A-3525BC47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1B7C36-50F1-41AD-A8E8-03E8C79B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30ED5E-C064-4EC9-813A-8095EE26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AF98AB-DD6B-428F-A9D0-D3D46283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7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C4A745-C75A-48BA-8824-F916794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FF02C4-B32A-4A23-AC2C-99048BF8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6A3A5-B956-4D78-BCB3-93122EEE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65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D0E9B-1272-4E35-8B9A-4610E4D8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92F099-5663-4AB9-A1E3-808CBE6E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F92D5A-836A-43F0-8BD4-643BC48A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C1686D-1E97-403C-B42A-5DDEA838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B1636D-2C2D-470D-B154-7B1A611E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C366F9-D55B-4316-B7DC-5FF26EE8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75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E55E2-4B1E-4D2C-8B70-3B05D344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0584E3-6831-4E8F-806D-F39DD51D2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CCA6CF-D0C5-4398-8702-61DC42E68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906974-288D-4CCB-AEFA-8F04A524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B9FCEF-2811-4AFD-9509-2E4F7444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038615-13C4-4A9D-BC21-7558C5C7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09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BE68AA5-8C90-4CBB-8688-98E051B031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90658" y="-449705"/>
            <a:ext cx="12752417" cy="7779894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E35AC8-9EF4-4894-80E9-B5E72ACF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4605DB-814C-4DDD-B969-F23234EAE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DAA5B2-3F58-432B-AF69-4D0FA40B6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EC0D-7F6F-4A2B-AEFB-8A24C2DCC3C6}" type="datetimeFigureOut">
              <a:rPr lang="de-AT" smtClean="0"/>
              <a:t>02.12.2018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1ED692-5DF5-462A-B7B8-F9CED6DF4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AEB05-420D-4A05-A38D-957B0963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078B-F168-4036-ABD7-46894ED5C220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B21107-3D3A-44C6-AAB4-1903224DCBF9}"/>
              </a:ext>
            </a:extLst>
          </p:cNvPr>
          <p:cNvSpPr txBox="1"/>
          <p:nvPr userDrawn="1"/>
        </p:nvSpPr>
        <p:spPr>
          <a:xfrm rot="16200000">
            <a:off x="11190444" y="5856442"/>
            <a:ext cx="17876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2018, www.leichter-unterrichten.com </a:t>
            </a:r>
          </a:p>
        </p:txBody>
      </p:sp>
    </p:spTree>
    <p:extLst>
      <p:ext uri="{BB962C8B-B14F-4D97-AF65-F5344CB8AC3E}">
        <p14:creationId xmlns:p14="http://schemas.microsoft.com/office/powerpoint/2010/main" val="10611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11DAB-81CE-4E43-A790-9C3E27FE7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510" y="1122363"/>
            <a:ext cx="6875489" cy="2387600"/>
          </a:xfrm>
        </p:spPr>
        <p:txBody>
          <a:bodyPr/>
          <a:lstStyle/>
          <a:p>
            <a:r>
              <a:rPr lang="de-AT" dirty="0"/>
              <a:t>Das Problem mit</a:t>
            </a:r>
            <a:br>
              <a:rPr lang="de-AT" dirty="0"/>
            </a:br>
            <a:r>
              <a:rPr lang="de-AT" dirty="0"/>
              <a:t>der Lichterkette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E3DBEA-D5CC-4406-B6AB-B366B8D66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BC49E2-538F-43D2-B3C5-78F615B87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28" y="807985"/>
            <a:ext cx="2893218" cy="51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30C33-979C-4C28-B260-5692FBE2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„Billige“ Lichterketten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06246D-B43B-4DCA-BD26-860FD9EA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billige Lichterketten verwenden eine</a:t>
            </a:r>
            <a:br>
              <a:rPr lang="de-AT" dirty="0"/>
            </a:br>
            <a:r>
              <a:rPr lang="de-AT" dirty="0"/>
              <a:t>Serienschaltung</a:t>
            </a:r>
          </a:p>
          <a:p>
            <a:endParaRPr lang="de-AT" dirty="0"/>
          </a:p>
          <a:p>
            <a:r>
              <a:rPr lang="de-AT" dirty="0"/>
              <a:t>Vorteile:</a:t>
            </a:r>
          </a:p>
          <a:p>
            <a:pPr lvl="1"/>
            <a:r>
              <a:rPr lang="de-AT" dirty="0"/>
              <a:t>Keine Netzteil / Trafo notwendig</a:t>
            </a:r>
          </a:p>
          <a:p>
            <a:pPr lvl="1"/>
            <a:r>
              <a:rPr lang="de-AT" dirty="0"/>
              <a:t>billig in der Herstellung</a:t>
            </a:r>
          </a:p>
          <a:p>
            <a:r>
              <a:rPr lang="de-AT" dirty="0"/>
              <a:t>Nachteile: </a:t>
            </a:r>
          </a:p>
          <a:p>
            <a:pPr lvl="1"/>
            <a:r>
              <a:rPr lang="de-AT" dirty="0"/>
              <a:t>eine Lampe kaputt -&gt; alle Lampen: finster</a:t>
            </a:r>
          </a:p>
          <a:p>
            <a:pPr lvl="1"/>
            <a:r>
              <a:rPr lang="de-AT" dirty="0"/>
              <a:t>GEFAHR bei zerschlagenem Glaskolben</a:t>
            </a:r>
          </a:p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8EBA4C-8B2A-4F7A-BB3F-C7373348B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0604" y="1027906"/>
            <a:ext cx="4515474" cy="49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07431-577E-4131-B2F1-15DA8D8E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Schema: Serienschaltung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59CA681-6A5B-469A-8767-88067004C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5246" y="1418222"/>
            <a:ext cx="3134834" cy="435133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4A4053-C840-402F-AFD4-4C9A98122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348" y="1718335"/>
            <a:ext cx="5435184" cy="40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827B0-3508-4B4C-9A76-B92717E7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77759"/>
          </a:xfrm>
        </p:spPr>
        <p:txBody>
          <a:bodyPr>
            <a:normAutofit/>
          </a:bodyPr>
          <a:lstStyle/>
          <a:p>
            <a:r>
              <a:rPr lang="de-AT" dirty="0"/>
              <a:t>Spannungsteiler</a:t>
            </a:r>
            <a:br>
              <a:rPr lang="de-AT" dirty="0"/>
            </a:br>
            <a:r>
              <a:rPr lang="de-AT" sz="2400" dirty="0"/>
              <a:t>(Beispiel mit 10 Lampen)</a:t>
            </a:r>
            <a:endParaRPr lang="de-AT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7CBE7A9-B605-4B84-96F1-5480E5D2B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7307" y="671382"/>
            <a:ext cx="4400733" cy="5508402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AAC3C92-6F6A-468F-9C3F-CEEF3F202398}"/>
              </a:ext>
            </a:extLst>
          </p:cNvPr>
          <p:cNvSpPr txBox="1"/>
          <p:nvPr/>
        </p:nvSpPr>
        <p:spPr>
          <a:xfrm>
            <a:off x="2473379" y="571811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0</a:t>
            </a:r>
            <a:r>
              <a:rPr lang="de-AT" sz="2400" dirty="0"/>
              <a:t> = 230 V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0B4D17-7A8F-4ABE-B04F-09B0322FAEE1}"/>
              </a:ext>
            </a:extLst>
          </p:cNvPr>
          <p:cNvSpPr txBox="1"/>
          <p:nvPr/>
        </p:nvSpPr>
        <p:spPr>
          <a:xfrm>
            <a:off x="8583782" y="102790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1</a:t>
            </a:r>
            <a:r>
              <a:rPr lang="de-AT" sz="2400" dirty="0"/>
              <a:t> = 23 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91BE0E-7A4F-49E8-9E05-974DDAC97817}"/>
              </a:ext>
            </a:extLst>
          </p:cNvPr>
          <p:cNvSpPr txBox="1"/>
          <p:nvPr/>
        </p:nvSpPr>
        <p:spPr>
          <a:xfrm>
            <a:off x="8583782" y="5107729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10</a:t>
            </a:r>
            <a:r>
              <a:rPr lang="de-AT" sz="2400" dirty="0"/>
              <a:t> = 23 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CFF739-6BD6-4F91-8881-1883694C2025}"/>
              </a:ext>
            </a:extLst>
          </p:cNvPr>
          <p:cNvSpPr txBox="1"/>
          <p:nvPr/>
        </p:nvSpPr>
        <p:spPr>
          <a:xfrm>
            <a:off x="8583782" y="4654418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9</a:t>
            </a:r>
            <a:r>
              <a:rPr lang="de-AT" sz="2400" dirty="0"/>
              <a:t> = 23 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40A05D-7261-4C3A-BD8A-7B17293A870D}"/>
              </a:ext>
            </a:extLst>
          </p:cNvPr>
          <p:cNvSpPr txBox="1"/>
          <p:nvPr/>
        </p:nvSpPr>
        <p:spPr>
          <a:xfrm>
            <a:off x="8583782" y="4201104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8</a:t>
            </a:r>
            <a:r>
              <a:rPr lang="de-AT" sz="2400" dirty="0"/>
              <a:t> = 23 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D971A11-0139-435D-89D0-800AB8A4B982}"/>
              </a:ext>
            </a:extLst>
          </p:cNvPr>
          <p:cNvSpPr txBox="1"/>
          <p:nvPr/>
        </p:nvSpPr>
        <p:spPr>
          <a:xfrm>
            <a:off x="8583782" y="374779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7</a:t>
            </a:r>
            <a:r>
              <a:rPr lang="de-AT" sz="2400" dirty="0"/>
              <a:t> = 23 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035252-D086-4E9B-8B8A-DCE790FB600D}"/>
              </a:ext>
            </a:extLst>
          </p:cNvPr>
          <p:cNvSpPr txBox="1"/>
          <p:nvPr/>
        </p:nvSpPr>
        <p:spPr>
          <a:xfrm>
            <a:off x="8583782" y="329447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6</a:t>
            </a:r>
            <a:r>
              <a:rPr lang="de-AT" sz="2400" dirty="0"/>
              <a:t> = 23 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1F70FEF-0949-48C6-B851-8506740A1679}"/>
              </a:ext>
            </a:extLst>
          </p:cNvPr>
          <p:cNvSpPr txBox="1"/>
          <p:nvPr/>
        </p:nvSpPr>
        <p:spPr>
          <a:xfrm>
            <a:off x="8583782" y="2841162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5</a:t>
            </a:r>
            <a:r>
              <a:rPr lang="de-AT" sz="2400" dirty="0"/>
              <a:t> = 23 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39054FC-B537-4E45-8384-21468F1D37E4}"/>
              </a:ext>
            </a:extLst>
          </p:cNvPr>
          <p:cNvSpPr txBox="1"/>
          <p:nvPr/>
        </p:nvSpPr>
        <p:spPr>
          <a:xfrm>
            <a:off x="8583782" y="2387848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4</a:t>
            </a:r>
            <a:r>
              <a:rPr lang="de-AT" sz="2400" dirty="0"/>
              <a:t> = 23 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99483FD-C53A-4A49-A8F3-EB067CF5EC48}"/>
              </a:ext>
            </a:extLst>
          </p:cNvPr>
          <p:cNvSpPr txBox="1"/>
          <p:nvPr/>
        </p:nvSpPr>
        <p:spPr>
          <a:xfrm>
            <a:off x="8583782" y="1934534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3</a:t>
            </a:r>
            <a:r>
              <a:rPr lang="de-AT" sz="2400" dirty="0"/>
              <a:t> = 23 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CA87698-3072-4C8D-9F99-9AE377F8588E}"/>
              </a:ext>
            </a:extLst>
          </p:cNvPr>
          <p:cNvSpPr txBox="1"/>
          <p:nvPr/>
        </p:nvSpPr>
        <p:spPr>
          <a:xfrm>
            <a:off x="8583782" y="148122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2</a:t>
            </a:r>
            <a:r>
              <a:rPr lang="de-AT" sz="2400" dirty="0"/>
              <a:t> = 23 V</a:t>
            </a:r>
          </a:p>
        </p:txBody>
      </p:sp>
    </p:spTree>
    <p:extLst>
      <p:ext uri="{BB962C8B-B14F-4D97-AF65-F5344CB8AC3E}">
        <p14:creationId xmlns:p14="http://schemas.microsoft.com/office/powerpoint/2010/main" val="355018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57F9A-073E-4670-966E-56236C88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173A02-29F8-47AF-87B3-B1A91373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187" cy="4351338"/>
          </a:xfrm>
        </p:spPr>
        <p:txBody>
          <a:bodyPr>
            <a:normAutofit/>
          </a:bodyPr>
          <a:lstStyle/>
          <a:p>
            <a:r>
              <a:rPr lang="de-AT" dirty="0"/>
              <a:t>Glaskolben wird zerstört</a:t>
            </a:r>
          </a:p>
          <a:p>
            <a:r>
              <a:rPr lang="de-AT" dirty="0"/>
              <a:t>Glühfaden bricht und ist ungeschützt</a:t>
            </a:r>
          </a:p>
          <a:p>
            <a:endParaRPr lang="de-AT" dirty="0"/>
          </a:p>
          <a:p>
            <a:r>
              <a:rPr lang="de-AT" dirty="0"/>
              <a:t>Im Stromkreis fließt kein Strom</a:t>
            </a:r>
            <a:br>
              <a:rPr lang="de-AT" dirty="0"/>
            </a:br>
            <a:r>
              <a:rPr lang="de-AT" dirty="0"/>
              <a:t>-&gt; kein Spannungsabfall an den funktionierenden Glühlampe</a:t>
            </a:r>
            <a:br>
              <a:rPr lang="de-AT" dirty="0"/>
            </a:br>
            <a:br>
              <a:rPr lang="de-AT" dirty="0"/>
            </a:br>
            <a:br>
              <a:rPr lang="de-AT" dirty="0"/>
            </a:br>
            <a:r>
              <a:rPr lang="de-AT" dirty="0"/>
              <a:t>-&gt; da kein Strom fließt (I = 0 A) ist die Spannung U = 0 V</a:t>
            </a:r>
          </a:p>
          <a:p>
            <a:r>
              <a:rPr lang="de-AT" dirty="0"/>
              <a:t>Die gesamte Spannung liegt am Glühfaden der defekten Glühlampe an.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A2A0C1E-2742-46CA-9BDF-81525995267D}"/>
                  </a:ext>
                </a:extLst>
              </p:cNvPr>
              <p:cNvSpPr txBox="1"/>
              <p:nvPr/>
            </p:nvSpPr>
            <p:spPr>
              <a:xfrm>
                <a:off x="1469036" y="4287187"/>
                <a:ext cx="14507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A2A0C1E-2742-46CA-9BDF-815259952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036" y="4287187"/>
                <a:ext cx="145078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68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827B0-3508-4B4C-9A76-B92717E7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Gefahr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AAC3C92-6F6A-468F-9C3F-CEEF3F202398}"/>
              </a:ext>
            </a:extLst>
          </p:cNvPr>
          <p:cNvSpPr txBox="1"/>
          <p:nvPr/>
        </p:nvSpPr>
        <p:spPr>
          <a:xfrm>
            <a:off x="2473379" y="571811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0</a:t>
            </a:r>
            <a:r>
              <a:rPr lang="de-AT" sz="2400" dirty="0"/>
              <a:t> = 230 V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0B4D17-7A8F-4ABE-B04F-09B0322FAEE1}"/>
              </a:ext>
            </a:extLst>
          </p:cNvPr>
          <p:cNvSpPr txBox="1"/>
          <p:nvPr/>
        </p:nvSpPr>
        <p:spPr>
          <a:xfrm>
            <a:off x="8583782" y="102790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1</a:t>
            </a:r>
            <a:r>
              <a:rPr lang="de-AT" sz="2400" dirty="0"/>
              <a:t> = 0 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91BE0E-7A4F-49E8-9E05-974DDAC97817}"/>
              </a:ext>
            </a:extLst>
          </p:cNvPr>
          <p:cNvSpPr txBox="1"/>
          <p:nvPr/>
        </p:nvSpPr>
        <p:spPr>
          <a:xfrm>
            <a:off x="8583782" y="5107729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10</a:t>
            </a:r>
            <a:r>
              <a:rPr lang="de-AT" sz="2400" dirty="0"/>
              <a:t> = 0 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CFF739-6BD6-4F91-8881-1883694C2025}"/>
              </a:ext>
            </a:extLst>
          </p:cNvPr>
          <p:cNvSpPr txBox="1"/>
          <p:nvPr/>
        </p:nvSpPr>
        <p:spPr>
          <a:xfrm>
            <a:off x="8583782" y="4654418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9</a:t>
            </a:r>
            <a:r>
              <a:rPr lang="de-AT" sz="2400" dirty="0"/>
              <a:t> = 0 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40A05D-7261-4C3A-BD8A-7B17293A870D}"/>
              </a:ext>
            </a:extLst>
          </p:cNvPr>
          <p:cNvSpPr txBox="1"/>
          <p:nvPr/>
        </p:nvSpPr>
        <p:spPr>
          <a:xfrm>
            <a:off x="8583782" y="420110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8</a:t>
            </a:r>
            <a:r>
              <a:rPr lang="de-AT" sz="2400" dirty="0"/>
              <a:t> = 0 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D971A11-0139-435D-89D0-800AB8A4B982}"/>
              </a:ext>
            </a:extLst>
          </p:cNvPr>
          <p:cNvSpPr txBox="1"/>
          <p:nvPr/>
        </p:nvSpPr>
        <p:spPr>
          <a:xfrm>
            <a:off x="8583782" y="374779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7</a:t>
            </a:r>
            <a:r>
              <a:rPr lang="de-AT" sz="2400" dirty="0"/>
              <a:t> = 0 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035252-D086-4E9B-8B8A-DCE790FB600D}"/>
              </a:ext>
            </a:extLst>
          </p:cNvPr>
          <p:cNvSpPr txBox="1"/>
          <p:nvPr/>
        </p:nvSpPr>
        <p:spPr>
          <a:xfrm>
            <a:off x="8583782" y="329447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6</a:t>
            </a:r>
            <a:r>
              <a:rPr lang="de-AT" sz="2400" dirty="0"/>
              <a:t> = 0 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1F70FEF-0949-48C6-B851-8506740A1679}"/>
              </a:ext>
            </a:extLst>
          </p:cNvPr>
          <p:cNvSpPr txBox="1"/>
          <p:nvPr/>
        </p:nvSpPr>
        <p:spPr>
          <a:xfrm>
            <a:off x="8583782" y="284116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5</a:t>
            </a:r>
            <a:r>
              <a:rPr lang="de-AT" sz="2400" dirty="0"/>
              <a:t> = 0 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39054FC-B537-4E45-8384-21468F1D37E4}"/>
              </a:ext>
            </a:extLst>
          </p:cNvPr>
          <p:cNvSpPr txBox="1"/>
          <p:nvPr/>
        </p:nvSpPr>
        <p:spPr>
          <a:xfrm>
            <a:off x="8583782" y="2387848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4</a:t>
            </a:r>
            <a:r>
              <a:rPr lang="de-AT" sz="2400" dirty="0"/>
              <a:t> = 0 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99483FD-C53A-4A49-A8F3-EB067CF5EC48}"/>
              </a:ext>
            </a:extLst>
          </p:cNvPr>
          <p:cNvSpPr txBox="1"/>
          <p:nvPr/>
        </p:nvSpPr>
        <p:spPr>
          <a:xfrm>
            <a:off x="8583782" y="1934534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3</a:t>
            </a:r>
            <a:r>
              <a:rPr lang="de-AT" sz="2400" dirty="0"/>
              <a:t> = 230 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CA87698-3072-4C8D-9F99-9AE377F8588E}"/>
              </a:ext>
            </a:extLst>
          </p:cNvPr>
          <p:cNvSpPr txBox="1"/>
          <p:nvPr/>
        </p:nvSpPr>
        <p:spPr>
          <a:xfrm>
            <a:off x="8583782" y="148122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</a:t>
            </a:r>
            <a:r>
              <a:rPr lang="de-AT" sz="2400" baseline="-25000" dirty="0"/>
              <a:t>2</a:t>
            </a:r>
            <a:r>
              <a:rPr lang="de-AT" sz="2400" dirty="0"/>
              <a:t> = 0 V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2D8325E-74FF-47AC-9504-E26CE97DF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1307" y="631948"/>
            <a:ext cx="4622495" cy="5567313"/>
          </a:xfr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2EE049B-5E62-444A-914B-90919BD62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670" y="1519393"/>
            <a:ext cx="1188287" cy="10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2BFF3-961B-4342-9D15-38BFDD75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Gefahr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E6C60-6119-4136-9538-179644DA9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Netzspannung liegt an den Drähten der defekten Glühlampe an.</a:t>
            </a:r>
          </a:p>
          <a:p>
            <a:r>
              <a:rPr lang="de-AT" dirty="0"/>
              <a:t>Lebensgefahr!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AA5F39-8937-42FF-8461-C9B8F317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6990" y="3220386"/>
            <a:ext cx="3018020" cy="26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Breitbild</PresentationFormat>
  <Paragraphs>45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</vt:lpstr>
      <vt:lpstr>Das Problem mit der Lichterkette</vt:lpstr>
      <vt:lpstr>„Billige“ Lichterketten</vt:lpstr>
      <vt:lpstr>Schema: Serienschaltung</vt:lpstr>
      <vt:lpstr>Spannungsteiler (Beispiel mit 10 Lampen)</vt:lpstr>
      <vt:lpstr>Problemfall</vt:lpstr>
      <vt:lpstr>Gefahr</vt:lpstr>
      <vt:lpstr>Gefahr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Lichterkette</dc:title>
  <dc:creator>www.leichter-unterrichten.com</dc:creator>
  <cp:lastModifiedBy>Friedrich Saurer</cp:lastModifiedBy>
  <cp:revision>6</cp:revision>
  <dcterms:created xsi:type="dcterms:W3CDTF">2018-12-02T21:51:29Z</dcterms:created>
  <dcterms:modified xsi:type="dcterms:W3CDTF">2018-12-02T22:29:20Z</dcterms:modified>
</cp:coreProperties>
</file>