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89113" autoAdjust="0"/>
  </p:normalViewPr>
  <p:slideViewPr>
    <p:cSldViewPr snapToGrid="0" showGuides="1">
      <p:cViewPr varScale="1">
        <p:scale>
          <a:sx n="85" d="100"/>
          <a:sy n="8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C5DB-9678-452C-BE89-F1983586EDE1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0025-7318-47C2-98E3-4837EA2A08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8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Grafiken: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842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(MR Kopf von oben): </a:t>
            </a:r>
            <a:r>
              <a:rPr lang="de-AT" dirty="0" err="1"/>
              <a:t>KieranMaher</a:t>
            </a:r>
            <a:r>
              <a:rPr lang="de-AT" dirty="0"/>
              <a:t>/Wikipedia (Gemeinfrei) - https://commons.wikimedia.org/wiki/File:T1t2PD.jpg</a:t>
            </a:r>
          </a:p>
          <a:p>
            <a:r>
              <a:rPr lang="de-AT" dirty="0"/>
              <a:t>Foto (MR Kopf von links): </a:t>
            </a:r>
            <a:r>
              <a:rPr lang="de-AT" dirty="0" err="1"/>
              <a:t>toubibe</a:t>
            </a:r>
            <a:r>
              <a:rPr lang="de-AT" dirty="0"/>
              <a:t>/</a:t>
            </a:r>
            <a:r>
              <a:rPr lang="de-AT" dirty="0" err="1"/>
              <a:t>Pixabay</a:t>
            </a:r>
            <a:r>
              <a:rPr lang="de-AT" dirty="0"/>
              <a:t>  - https://pixabay.com/de/illustrations/mri-magnetresonanz-r%C3%B6ntgen-sch%C3%A4del-782459/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942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>
                <a:latin typeface="Patrick Hand" panose="00000500000000000000" pitchFamily="2" charset="0"/>
              </a:rPr>
              <a:t>Foto (Kompass-Karte): lizenziert von © lifetimestock.com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Fotos (Kompass): lizenziert von © Hemera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43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(Magnetkugeln): </a:t>
            </a:r>
            <a:r>
              <a:rPr lang="de-AT" dirty="0" err="1"/>
              <a:t>Meredin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- https://pixabay.com/de/photos/magnetkugel-stern-magnet-3d-820960/</a:t>
            </a:r>
          </a:p>
          <a:p>
            <a:r>
              <a:rPr lang="de-AT" dirty="0"/>
              <a:t>Foto (Holzeisenbahn): </a:t>
            </a:r>
            <a:r>
              <a:rPr lang="de-AT" dirty="0" err="1"/>
              <a:t>spowell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- https://pixabay.com/de/photos/holz-zug-spielzeug-modelleisenbahn-717313/</a:t>
            </a:r>
          </a:p>
          <a:p>
            <a:r>
              <a:rPr lang="de-AT" dirty="0"/>
              <a:t>Foto (Magnetspielzeug) _Alicja_ / </a:t>
            </a:r>
            <a:r>
              <a:rPr lang="de-AT" dirty="0" err="1"/>
              <a:t>Pixabay</a:t>
            </a:r>
            <a:r>
              <a:rPr lang="de-AT" dirty="0"/>
              <a:t> - https://pixabay.com/de/photos/pads-spa%C3%9F-kind-buntes-spielzeug-2932664/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673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(Magnettafel): Gerald </a:t>
            </a:r>
            <a:r>
              <a:rPr lang="de-AT" dirty="0" err="1"/>
              <a:t>Lobenwein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 - https://pixabay.com/de/photos/postit-haftnotiz-gelb-schl%C3%BCssel-3237375/</a:t>
            </a:r>
          </a:p>
          <a:p>
            <a:r>
              <a:rPr lang="de-AT" dirty="0"/>
              <a:t>Foto (Taxi): Katarzyna Bruder-</a:t>
            </a:r>
            <a:r>
              <a:rPr lang="de-AT" dirty="0" err="1"/>
              <a:t>Gulcz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- https://pixabay.com/de/photos/auto-das-fahrzeug-verkehr-stra%C3%9Fe-3180693/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629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Foto (Magnetschwebebahn): Michael Schwarzenberger (</a:t>
            </a:r>
            <a:r>
              <a:rPr lang="de-AT" dirty="0" err="1"/>
              <a:t>blickwinkel</a:t>
            </a:r>
            <a:r>
              <a:rPr lang="de-AT" dirty="0"/>
              <a:t>) / </a:t>
            </a:r>
            <a:r>
              <a:rPr lang="de-AT" dirty="0" err="1"/>
              <a:t>Pixabay</a:t>
            </a:r>
            <a:r>
              <a:rPr lang="de-AT" dirty="0"/>
              <a:t> -https://pixabay.com/de/</a:t>
            </a:r>
            <a:r>
              <a:rPr lang="de-AT" dirty="0" err="1"/>
              <a:t>photos</a:t>
            </a:r>
            <a:r>
              <a:rPr lang="de-AT" dirty="0"/>
              <a:t>/magnetschwebebahn-bahn-schwebebahn-499779/</a:t>
            </a:r>
          </a:p>
          <a:p>
            <a:endParaRPr lang="de-AT" dirty="0"/>
          </a:p>
          <a:p>
            <a:r>
              <a:rPr lang="de-AT" dirty="0"/>
              <a:t>Foto (Kran mit Magnetheber): LEEROY Agency / </a:t>
            </a:r>
            <a:r>
              <a:rPr lang="de-AT" dirty="0" err="1"/>
              <a:t>Pixabay</a:t>
            </a:r>
            <a:r>
              <a:rPr lang="de-AT" dirty="0"/>
              <a:t> -https://pixabay.com/de/</a:t>
            </a:r>
            <a:r>
              <a:rPr lang="de-AT" dirty="0" err="1"/>
              <a:t>photos</a:t>
            </a:r>
            <a:r>
              <a:rPr lang="de-AT" dirty="0"/>
              <a:t>/elektromagnet-magnet-eisen-569148/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212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(Motormodell): © www.SciencePixel.com </a:t>
            </a:r>
          </a:p>
          <a:p>
            <a:r>
              <a:rPr lang="de-AT" dirty="0"/>
              <a:t>Foto (Fahrraddynamo): </a:t>
            </a:r>
            <a:r>
              <a:rPr lang="de-AT" dirty="0" err="1"/>
              <a:t>Tympanus</a:t>
            </a:r>
            <a:r>
              <a:rPr lang="de-AT" dirty="0"/>
              <a:t> / Wikipedia (cc0) - https://commons.wikimedia.org/wiki/File:Dynamo-Cantihalter.jpg</a:t>
            </a:r>
          </a:p>
          <a:p>
            <a:r>
              <a:rPr lang="de-AT" dirty="0"/>
              <a:t>Foto (Dampfturbine): NRC / Wikipedia (Public Domain) - https://commons.wikimedia.org/wiki/File:Modern_Steam_Turbine_Generator.jpg</a:t>
            </a:r>
          </a:p>
          <a:p>
            <a:r>
              <a:rPr lang="de-AT" dirty="0"/>
              <a:t>Foto (Elektromotoren): </a:t>
            </a:r>
            <a:r>
              <a:rPr lang="de-AT" dirty="0" err="1"/>
              <a:t>Ulfbastel</a:t>
            </a:r>
            <a:r>
              <a:rPr lang="de-AT" dirty="0"/>
              <a:t> / Wikipedia (Public Domain) - https://commons.wikimedia.org/wiki/File:Gearmotors.jpg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411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(Festplatte): janeb13 / </a:t>
            </a:r>
            <a:r>
              <a:rPr lang="de-AT" dirty="0" err="1"/>
              <a:t>Pixabay</a:t>
            </a:r>
            <a:r>
              <a:rPr lang="de-AT" dirty="0"/>
              <a:t> - https://pixabay.com/de/photos/ge%C3%B6ffnete-festplatte-1200164/</a:t>
            </a:r>
          </a:p>
          <a:p>
            <a:r>
              <a:rPr lang="de-AT" dirty="0"/>
              <a:t>Foto (Diskette): lizenziert von © Hemera</a:t>
            </a:r>
          </a:p>
          <a:p>
            <a:r>
              <a:rPr lang="de-AT" dirty="0"/>
              <a:t>Foto (Audiokassette): </a:t>
            </a:r>
            <a:r>
              <a:rPr lang="de-AT" dirty="0" err="1"/>
              <a:t>PublicDomainPictures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-  https://pixabay.com/de/photos/ansager-audio-neon-kassette-316585/</a:t>
            </a:r>
          </a:p>
          <a:p>
            <a:r>
              <a:rPr lang="de-AT" dirty="0"/>
              <a:t>Foto (Videokassette): Joshua </a:t>
            </a:r>
            <a:r>
              <a:rPr lang="de-AT" dirty="0" err="1"/>
              <a:t>Willson</a:t>
            </a:r>
            <a:r>
              <a:rPr lang="de-AT" dirty="0"/>
              <a:t> / </a:t>
            </a:r>
            <a:r>
              <a:rPr lang="de-AT" dirty="0" err="1"/>
              <a:t>Pixabay</a:t>
            </a:r>
            <a:r>
              <a:rPr lang="de-AT" dirty="0"/>
              <a:t> - https://pixabay.com/de/photos/hintergrund-schwarz-leere-kassette-1327688/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18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Fotos (Lautsprecher, Kopfhörer, Mikrofon): Lizenziert von © lifetimestock.com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352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(Türklingel): </a:t>
            </a:r>
            <a:r>
              <a:rPr lang="de-AT" dirty="0" err="1"/>
              <a:t>Antranias</a:t>
            </a:r>
            <a:r>
              <a:rPr lang="de-AT" dirty="0"/>
              <a:t>/</a:t>
            </a:r>
            <a:r>
              <a:rPr lang="de-AT" dirty="0" err="1"/>
              <a:t>Pixabay</a:t>
            </a:r>
            <a:r>
              <a:rPr lang="de-AT" dirty="0"/>
              <a:t> - https://pixabay.com/de/photos/klingel-schelle-glocke-gl%C3%A4nzend-896373/</a:t>
            </a:r>
          </a:p>
          <a:p>
            <a:r>
              <a:rPr lang="de-AT" dirty="0"/>
              <a:t>Grafiken (Relais-Prinzip): Jiricek72/</a:t>
            </a:r>
            <a:r>
              <a:rPr lang="de-AT" dirty="0" err="1"/>
              <a:t>Pixabay</a:t>
            </a:r>
            <a:r>
              <a:rPr lang="de-AT" dirty="0"/>
              <a:t> - https://pixabay.com/de/vectors/elektronik-relais-technik-schule-1033735/</a:t>
            </a:r>
          </a:p>
          <a:p>
            <a:r>
              <a:rPr lang="de-AT" dirty="0"/>
              <a:t>Alarmanlagenkontakt: Lizenziert von © symbolfotos.biz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0025-7318-47C2-98E3-4837EA2A085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503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6376D-5C00-443E-A53E-A1ED16585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3A3E0E-200E-4712-B6BC-0BEF977B2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7D5BA5-8255-48AB-A4A0-A946E010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3E2DAB-252C-4F9D-B3F2-BE0BF774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F06C6-94D2-4228-BDF6-87689479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59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78743-67CB-4168-B159-9D027805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411DBD-BAFF-4059-B00B-4CD84024B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B0B78E-DB47-4FE3-AC76-693F25A8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F4788-EC29-4D57-BF70-E60C68A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8573F1-E32F-4A0E-95E0-CD9408B4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46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F390A9A-9664-438C-B12C-788642E91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DF5312-D138-4980-B448-34F8EB2BB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A87ED-08EF-4BBB-8516-21592077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5486FF-6A03-47D1-80C1-894F8FB1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C24DE3-D9FF-4F38-BDFB-E4B0030B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37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D56D9-A455-432D-B058-0CE2CD14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85AF03-B2B8-45EE-A762-3E12AE6A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C2A88-CAD8-413B-9B98-A3AC0893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0B268-239A-401F-A8EF-30C38A42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E5720-B032-4146-8087-2DEC637D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03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1B879-CF45-43CD-8AC6-3E45FA15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724793-D03C-4A53-8107-6F00B555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3CF98A-2956-43E7-923E-64CD794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2C0BF-A134-49A3-8C76-B5455A19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696FB2-22DB-4AA3-BAE3-FE38E318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86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3CC6-847D-4478-97B7-92C808FF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C2A9D3-7ECE-4441-A7D2-08EFAA49A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61CB97-D07C-429B-B37C-938F9B747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DE6CCD-295B-432A-82AC-57A9CF8A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23222A-6837-4CFC-9691-42801C9E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94EF73-9A21-4D60-B325-F929D16F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98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C88D5-E7F3-449C-9AFC-BD98EA18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7B4739-499A-41F2-B906-4C10C8B0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D8E519-903F-49B7-8153-F32E5503C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87B67E-5862-4030-91F7-BEC07C5F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BD0E7C-FB02-4A36-977A-B0797088F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1AB597-E874-4791-8FC2-7306A6CF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5709E5-C1C8-406B-988D-1C6382E0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ABDC40-2F31-4A5A-A907-101F2B7A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8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AF4E5-A244-4BB9-A918-D14162C6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C96D62-F629-40FA-B31B-ABD0832B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F90D69-2855-4CAE-A8F6-CED3864D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4F9F39-37B4-4936-B986-2E5F7908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48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8AFB6B-53E3-4E69-97C3-B273DEC4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7CB04D-9664-4F81-B381-DFEF09AC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2DECE-24C5-4EEE-A9D8-41272FFE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56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B395E-F87F-4CD1-8C73-DB0D3DB5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0903DF-1BC3-494D-AD36-AEFD375F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420A8D-141F-42FF-99E2-915727E34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F849BD-CE25-419D-A82A-8C77DC8D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DCFE51-115B-4B19-9B8A-90AFDB9D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EB8E8D-8EC6-4445-9C52-E86712BE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19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27E82-E781-413D-B893-D498F324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5FEB86-9974-465E-B4D2-2C09ADAA0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827DE5-B866-4785-B32E-97655F24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11C6E7-F406-448B-8F03-61FB55ED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0E65-5541-46E8-8CEF-FB237ED4E627}" type="datetimeFigureOut">
              <a:rPr lang="de-AT" smtClean="0"/>
              <a:t>23.03.2019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783708-0C83-4A50-AA33-2D05BAF4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DD70DB-9100-430E-93AF-F71E3A97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FE9B-D081-4862-99B4-637E4300BD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50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D79EB6-D602-402B-B8AA-C3D7F0783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0"/>
          <a:stretch/>
        </p:blipFill>
        <p:spPr>
          <a:xfrm>
            <a:off x="-5159" y="0"/>
            <a:ext cx="1219715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32BEB4-AED7-457C-85E2-57493CCA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FF03AF-6465-4B39-A718-68DFCAB0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E2C8F6-99E2-441F-B164-1CD435341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trick Hand" panose="00000500000000000000" pitchFamily="2" charset="0"/>
              </a:defRPr>
            </a:lvl1pPr>
          </a:lstStyle>
          <a:p>
            <a:fld id="{B3AD0E65-5541-46E8-8CEF-FB237ED4E627}" type="datetimeFigureOut">
              <a:rPr lang="de-AT" smtClean="0"/>
              <a:pPr/>
              <a:t>23.03.2019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19F8A-E453-4304-8A18-52A027310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trick Hand" panose="00000500000000000000" pitchFamily="2" charset="0"/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B5915F-0D9D-4A93-A955-0AD6DCBBD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trick Hand" panose="00000500000000000000" pitchFamily="2" charset="0"/>
              </a:defRPr>
            </a:lvl1pPr>
          </a:lstStyle>
          <a:p>
            <a:fld id="{A822FE9B-D081-4862-99B4-637E4300BDD8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9E247E-885C-4445-8CEF-40569A25EC01}"/>
              </a:ext>
            </a:extLst>
          </p:cNvPr>
          <p:cNvSpPr txBox="1"/>
          <p:nvPr userDrawn="1"/>
        </p:nvSpPr>
        <p:spPr>
          <a:xfrm>
            <a:off x="756007" y="6624528"/>
            <a:ext cx="1540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Patrick Hand" panose="00000500000000000000" pitchFamily="2" charset="0"/>
              </a:rPr>
              <a:t>2019,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316685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Patrick Hand SC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Patrick Hand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Patrick Hand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Patrick Hand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atrick Hand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atrick Hand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8BC49-665C-4030-A6EA-3C148CB77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7200" dirty="0"/>
              <a:t>Magnetismus</a:t>
            </a:r>
            <a:br>
              <a:rPr lang="de-AT" sz="7200" dirty="0"/>
            </a:br>
            <a:r>
              <a:rPr lang="de-AT" sz="7200" dirty="0"/>
              <a:t>Anwendungen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14F294-E8B9-41E5-9C5B-06077810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8" y="3702467"/>
            <a:ext cx="3606324" cy="31555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705E2C-8C0D-42B9-8030-540D74C5D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5" y="2074989"/>
            <a:ext cx="2058386" cy="3978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FB0B05-20B7-48A7-81C2-B06E47002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04" y="3644905"/>
            <a:ext cx="3222749" cy="22741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22D7DCE-F7A1-4560-88A3-480149DA1559}"/>
              </a:ext>
            </a:extLst>
          </p:cNvPr>
          <p:cNvSpPr txBox="1"/>
          <p:nvPr/>
        </p:nvSpPr>
        <p:spPr>
          <a:xfrm rot="16200000">
            <a:off x="10912779" y="5529722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Grafiken: © www.illustrationen.pro</a:t>
            </a:r>
          </a:p>
        </p:txBody>
      </p:sp>
    </p:spTree>
    <p:extLst>
      <p:ext uri="{BB962C8B-B14F-4D97-AF65-F5344CB8AC3E}">
        <p14:creationId xmlns:p14="http://schemas.microsoft.com/office/powerpoint/2010/main" val="1799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C624A-FC2D-48F7-BF10-42AA1CF5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Magnetresonanz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D29CD2-8BD9-4B51-933C-F82095707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Mit Hilfe von starken Magnet-</a:t>
            </a:r>
            <a:br>
              <a:rPr lang="de-AT" dirty="0"/>
            </a:br>
            <a:r>
              <a:rPr lang="de-AT" dirty="0" err="1"/>
              <a:t>feldern</a:t>
            </a:r>
            <a:r>
              <a:rPr lang="de-AT" dirty="0"/>
              <a:t> kann ein Bild vom </a:t>
            </a:r>
            <a:br>
              <a:rPr lang="de-AT" dirty="0"/>
            </a:br>
            <a:r>
              <a:rPr lang="de-AT" dirty="0"/>
              <a:t>inneren des Körpers erstellt</a:t>
            </a:r>
            <a:br>
              <a:rPr lang="de-AT" dirty="0"/>
            </a:br>
            <a:r>
              <a:rPr lang="de-AT" dirty="0"/>
              <a:t>werden.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FC7A21-D020-41C3-BE15-610282B3D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8207"/>
            <a:ext cx="4637561" cy="20487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436ACF-0C75-4342-BDE2-1DA431851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21" y="1002153"/>
            <a:ext cx="5174810" cy="51748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C2448DF-94EF-49BE-AE90-2C32B0474E5F}"/>
              </a:ext>
            </a:extLst>
          </p:cNvPr>
          <p:cNvSpPr txBox="1"/>
          <p:nvPr/>
        </p:nvSpPr>
        <p:spPr>
          <a:xfrm rot="16200000">
            <a:off x="10493476" y="5085085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(MR von oben): </a:t>
            </a:r>
            <a:r>
              <a:rPr lang="de-AT" sz="1200" dirty="0" err="1">
                <a:latin typeface="Patrick Hand" panose="00000500000000000000" pitchFamily="2" charset="0"/>
              </a:rPr>
              <a:t>KieranMaher</a:t>
            </a:r>
            <a:r>
              <a:rPr lang="de-AT" sz="1200" dirty="0">
                <a:latin typeface="Patrick Hand" panose="00000500000000000000" pitchFamily="2" charset="0"/>
              </a:rPr>
              <a:t>/Wikipedia 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(MR von der Seite): </a:t>
            </a:r>
            <a:r>
              <a:rPr lang="de-AT" sz="1200" dirty="0" err="1">
                <a:latin typeface="Patrick Hand" panose="00000500000000000000" pitchFamily="2" charset="0"/>
              </a:rPr>
              <a:t>toubibe</a:t>
            </a:r>
            <a:r>
              <a:rPr lang="de-AT" sz="1200" dirty="0">
                <a:latin typeface="Patrick Hand" panose="00000500000000000000" pitchFamily="2" charset="0"/>
              </a:rPr>
              <a:t>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r>
              <a:rPr lang="de-AT" sz="1200" dirty="0">
                <a:latin typeface="Patrick Hand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15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B5DBA-BF9A-4016-AD18-E741DD4F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Kompass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55412-BFC2-45E4-BF16-A7DE0545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 Nord-Seite der Magnetnadel wird zum geographischen Nordpol gezogen (der ein magnetischer Südpol ist).</a:t>
            </a:r>
          </a:p>
          <a:p>
            <a:r>
              <a:rPr lang="de-AT" dirty="0"/>
              <a:t>Der Kompass wird zur Richtungsbestimmung / Orientierung verwendet.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F31EC19-D33C-4639-9912-C3C74DDD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9627">
            <a:off x="7059030" y="3121649"/>
            <a:ext cx="2658546" cy="333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9489EA9-E17B-4044-8135-4F8E51E6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428" y="3692760"/>
            <a:ext cx="4204377" cy="28001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3530D6-20AA-4521-B79C-DDDB4B2A0728}"/>
              </a:ext>
            </a:extLst>
          </p:cNvPr>
          <p:cNvSpPr txBox="1"/>
          <p:nvPr/>
        </p:nvSpPr>
        <p:spPr>
          <a:xfrm rot="16200000">
            <a:off x="10224219" y="4635878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(Kompass-Karte): lizenziert von © lifetimestock.com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(Kompass): lizenziert von © Hemera </a:t>
            </a:r>
          </a:p>
        </p:txBody>
      </p:sp>
    </p:spTree>
    <p:extLst>
      <p:ext uri="{BB962C8B-B14F-4D97-AF65-F5344CB8AC3E}">
        <p14:creationId xmlns:p14="http://schemas.microsoft.com/office/powerpoint/2010/main" val="89851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E8780-0B95-496C-B9CC-C880F8FF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Spielsachen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7E1CB-E177-480C-A6D7-D2F15F2E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Bauteile (Kugeln, Stäbe)</a:t>
            </a:r>
          </a:p>
          <a:p>
            <a:r>
              <a:rPr lang="de-AT" dirty="0"/>
              <a:t>Magnetkupplungen (z.B. Züge)</a:t>
            </a:r>
          </a:p>
          <a:p>
            <a:r>
              <a:rPr lang="de-AT" dirty="0"/>
              <a:t>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3FC974-FD4F-4FAF-AC0A-6F87D55B4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61104"/>
            <a:ext cx="3016170" cy="30317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86B9F-0F85-4787-8F2C-66164900DFFD}"/>
              </a:ext>
            </a:extLst>
          </p:cNvPr>
          <p:cNvSpPr txBox="1"/>
          <p:nvPr/>
        </p:nvSpPr>
        <p:spPr>
          <a:xfrm rot="16200000">
            <a:off x="10451299" y="4972983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(Magnetkugeln): </a:t>
            </a:r>
            <a:r>
              <a:rPr lang="de-AT" sz="1200" dirty="0" err="1">
                <a:latin typeface="Patrick Hand" panose="00000500000000000000" pitchFamily="2" charset="0"/>
              </a:rPr>
              <a:t>Meredin</a:t>
            </a:r>
            <a:r>
              <a:rPr lang="de-AT" sz="1200" dirty="0">
                <a:latin typeface="Patrick Hand" panose="00000500000000000000" pitchFamily="2" charset="0"/>
              </a:rPr>
              <a:t>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(Holzeisenbahn): </a:t>
            </a:r>
            <a:r>
              <a:rPr lang="de-AT" sz="1200" dirty="0" err="1">
                <a:latin typeface="Patrick Hand" panose="00000500000000000000" pitchFamily="2" charset="0"/>
              </a:rPr>
              <a:t>spowell</a:t>
            </a:r>
            <a:r>
              <a:rPr lang="de-AT" sz="1200" dirty="0">
                <a:latin typeface="Patrick Hand" panose="00000500000000000000" pitchFamily="2" charset="0"/>
              </a:rPr>
              <a:t>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(Magnetspielzeug): _Alicja_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419DFE-EE3F-4D6E-8D8B-960745E2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20880"/>
          <a:stretch/>
        </p:blipFill>
        <p:spPr>
          <a:xfrm>
            <a:off x="5633424" y="609874"/>
            <a:ext cx="4880299" cy="23879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226D89-AEA0-4919-BAE8-1B269E4A1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47" y="3224909"/>
            <a:ext cx="4901950" cy="32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2C11-35D3-4561-A3BA-AA079071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Befestigung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578D6-5504-41C8-A81F-4B5BCA29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Magnetische Wände </a:t>
            </a:r>
            <a:br>
              <a:rPr lang="de-AT" dirty="0"/>
            </a:br>
            <a:r>
              <a:rPr lang="de-AT" dirty="0"/>
              <a:t>(Pinnwände, Whiteboards, …)</a:t>
            </a:r>
          </a:p>
          <a:p>
            <a:r>
              <a:rPr lang="de-AT" dirty="0"/>
              <a:t>Magnetfolien zur Beschriftung von Autos</a:t>
            </a:r>
            <a:br>
              <a:rPr lang="de-AT" dirty="0"/>
            </a:br>
            <a:r>
              <a:rPr lang="de-AT" dirty="0"/>
              <a:t>(können wieder entfernt werden)</a:t>
            </a:r>
          </a:p>
          <a:p>
            <a:r>
              <a:rPr lang="de-AT" dirty="0"/>
              <a:t>Magnethalterungen bei Fahrzeugen</a:t>
            </a:r>
            <a:br>
              <a:rPr lang="de-AT" dirty="0"/>
            </a:br>
            <a:r>
              <a:rPr lang="de-AT" dirty="0"/>
              <a:t>(Dachschilder („Taxi“), Drehleuchten, </a:t>
            </a:r>
            <a:br>
              <a:rPr lang="de-AT" dirty="0"/>
            </a:br>
            <a:r>
              <a:rPr lang="de-AT" dirty="0"/>
              <a:t>Antennen, …)</a:t>
            </a:r>
          </a:p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846DEF-3E19-40B7-9D3A-620983D2B97B}"/>
              </a:ext>
            </a:extLst>
          </p:cNvPr>
          <p:cNvSpPr txBox="1"/>
          <p:nvPr/>
        </p:nvSpPr>
        <p:spPr>
          <a:xfrm rot="16200000">
            <a:off x="10464134" y="5174051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(Magnettafel) Gerald </a:t>
            </a:r>
            <a:r>
              <a:rPr lang="de-AT" sz="1200" dirty="0" err="1">
                <a:latin typeface="Patrick Hand" panose="00000500000000000000" pitchFamily="2" charset="0"/>
              </a:rPr>
              <a:t>Lobenwein</a:t>
            </a:r>
            <a:r>
              <a:rPr lang="de-AT" sz="1200" dirty="0">
                <a:latin typeface="Patrick Hand" panose="00000500000000000000" pitchFamily="2" charset="0"/>
              </a:rPr>
              <a:t>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(Taxi): Katarzyna Bruder-</a:t>
            </a:r>
            <a:r>
              <a:rPr lang="de-AT" sz="1200" dirty="0" err="1">
                <a:latin typeface="Patrick Hand" panose="00000500000000000000" pitchFamily="2" charset="0"/>
              </a:rPr>
              <a:t>Gulcz</a:t>
            </a:r>
            <a:r>
              <a:rPr lang="de-AT" sz="1200" dirty="0">
                <a:latin typeface="Patrick Hand" panose="00000500000000000000" pitchFamily="2" charset="0"/>
              </a:rPr>
              <a:t>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B4D11E-392D-4127-951D-EA99248E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26" y="888647"/>
            <a:ext cx="4235874" cy="28239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2AF338-E264-44A2-9ABE-DD968AEA9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709" y="3879777"/>
            <a:ext cx="4193091" cy="28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C48C7-34C0-45BF-A4C1-5548F8C0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Elektromagnete in der Industrie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153D48-59AF-4191-BF64-C2DC841EF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Magnetschwebebahn</a:t>
            </a:r>
          </a:p>
          <a:p>
            <a:r>
              <a:rPr lang="de-AT" dirty="0"/>
              <a:t>Lasthebemagneten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F1CD51-7291-4E70-97E4-B3CBAAE286CF}"/>
              </a:ext>
            </a:extLst>
          </p:cNvPr>
          <p:cNvSpPr txBox="1"/>
          <p:nvPr/>
        </p:nvSpPr>
        <p:spPr>
          <a:xfrm rot="16200000">
            <a:off x="9501831" y="4104548"/>
            <a:ext cx="454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(Magnetschwebebahn): Michael Schwarzenberger (</a:t>
            </a:r>
            <a:r>
              <a:rPr lang="de-AT" sz="1200" dirty="0" err="1">
                <a:latin typeface="Patrick Hand" panose="00000500000000000000" pitchFamily="2" charset="0"/>
              </a:rPr>
              <a:t>blickwinkel</a:t>
            </a:r>
            <a:r>
              <a:rPr lang="de-AT" sz="1200" dirty="0">
                <a:latin typeface="Patrick Hand" panose="00000500000000000000" pitchFamily="2" charset="0"/>
              </a:rPr>
              <a:t>)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(Bagger mit Magnetheber): LEEROY Agency / 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0D61D7-DE43-4D73-BE52-D7CDBFFBA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021"/>
            <a:ext cx="5048779" cy="33658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E8C9CB-93DA-443E-8A94-1953DF997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23" y="3127021"/>
            <a:ext cx="5048780" cy="33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2AF25-EE26-47B3-9CE7-A7D6F5FC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Motor / Generator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9C9FF0-0F4E-4257-A9CB-D8EAF1F70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Elektromotoren (Haushaltsgeräte, </a:t>
            </a:r>
            <a:br>
              <a:rPr lang="de-AT" dirty="0"/>
            </a:br>
            <a:r>
              <a:rPr lang="de-AT" dirty="0"/>
              <a:t>Spielzeuge, Elektroautos, …)</a:t>
            </a:r>
          </a:p>
          <a:p>
            <a:r>
              <a:rPr lang="de-AT" dirty="0"/>
              <a:t>Generatoren</a:t>
            </a:r>
            <a:br>
              <a:rPr lang="de-AT" dirty="0"/>
            </a:br>
            <a:r>
              <a:rPr lang="de-AT" dirty="0"/>
              <a:t>(Stromerzeugen im </a:t>
            </a:r>
            <a:br>
              <a:rPr lang="de-AT" dirty="0"/>
            </a:br>
            <a:r>
              <a:rPr lang="de-AT" dirty="0"/>
              <a:t>Kraftwerk, </a:t>
            </a:r>
            <a:br>
              <a:rPr lang="de-AT" dirty="0"/>
            </a:br>
            <a:r>
              <a:rPr lang="de-AT" dirty="0"/>
              <a:t>Fahrraddynamo)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3FE560-9A0D-4E3C-B73A-93BA0654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00" y="2646587"/>
            <a:ext cx="2898856" cy="42114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8EA7B2-7A99-48C1-8B83-AEAEB96C3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/>
        </p:blipFill>
        <p:spPr>
          <a:xfrm>
            <a:off x="6668972" y="3541583"/>
            <a:ext cx="4260930" cy="30962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2A9BFF-0943-4F86-9840-96A076555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73" y="477572"/>
            <a:ext cx="4260930" cy="28388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7603AD-CBAB-4CB1-A39D-7DFEB35DA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466617"/>
            <a:ext cx="2964391" cy="184528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7FC89CA-4E65-4F10-A645-25281ABA5E54}"/>
              </a:ext>
            </a:extLst>
          </p:cNvPr>
          <p:cNvSpPr txBox="1"/>
          <p:nvPr/>
        </p:nvSpPr>
        <p:spPr>
          <a:xfrm rot="16200000">
            <a:off x="10271415" y="4973759"/>
            <a:ext cx="2720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(Motormodell): © www.SciencePixel.com 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(Fahrraddynamo): </a:t>
            </a:r>
            <a:r>
              <a:rPr lang="de-AT" sz="1200" dirty="0" err="1">
                <a:latin typeface="Patrick Hand" panose="00000500000000000000" pitchFamily="2" charset="0"/>
              </a:rPr>
              <a:t>Tympanus</a:t>
            </a:r>
            <a:r>
              <a:rPr lang="de-AT" sz="1200" dirty="0">
                <a:latin typeface="Patrick Hand" panose="00000500000000000000" pitchFamily="2" charset="0"/>
              </a:rPr>
              <a:t> / Wikipedia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(Dampfturbine): NRC / Wikipedia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(Elektromotoren): </a:t>
            </a:r>
            <a:r>
              <a:rPr lang="de-AT" sz="1200" dirty="0" err="1">
                <a:latin typeface="Patrick Hand" panose="00000500000000000000" pitchFamily="2" charset="0"/>
              </a:rPr>
              <a:t>Ulfbastel</a:t>
            </a:r>
            <a:r>
              <a:rPr lang="de-AT" sz="1200" dirty="0">
                <a:latin typeface="Patrick Hand" panose="00000500000000000000" pitchFamily="2" charset="0"/>
              </a:rPr>
              <a:t> / Wikipedia</a:t>
            </a:r>
          </a:p>
        </p:txBody>
      </p:sp>
    </p:spTree>
    <p:extLst>
      <p:ext uri="{BB962C8B-B14F-4D97-AF65-F5344CB8AC3E}">
        <p14:creationId xmlns:p14="http://schemas.microsoft.com/office/powerpoint/2010/main" val="233464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0F90-9650-474D-98E3-F6AA3D0A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Datenspeicherung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284D1-4D82-40EC-A14B-B7CC8601E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Festplatten</a:t>
            </a:r>
          </a:p>
          <a:p>
            <a:r>
              <a:rPr lang="de-AT" dirty="0"/>
              <a:t>Disketten</a:t>
            </a:r>
          </a:p>
          <a:p>
            <a:r>
              <a:rPr lang="de-AT" dirty="0"/>
              <a:t>Audiokassetten </a:t>
            </a:r>
          </a:p>
          <a:p>
            <a:r>
              <a:rPr lang="de-AT" dirty="0"/>
              <a:t>Videokassetten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E06B65C-C7BF-45B3-9E6C-EE87CBA9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49" y="282846"/>
            <a:ext cx="1911733" cy="19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A03D2C-460F-452E-A3E1-07BDAD85A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89" y="2664810"/>
            <a:ext cx="5994207" cy="42021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D9EBE7-CE17-4D03-9043-64BD23BB72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0474" y="3983415"/>
            <a:ext cx="4695526" cy="24095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8442DE-760D-49A1-B1C3-2900A646F9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95" y="537752"/>
            <a:ext cx="3798138" cy="331072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B4136C7-4F3F-4507-A31F-3860F4340ABC}"/>
              </a:ext>
            </a:extLst>
          </p:cNvPr>
          <p:cNvSpPr txBox="1"/>
          <p:nvPr/>
        </p:nvSpPr>
        <p:spPr>
          <a:xfrm rot="16200000">
            <a:off x="10181104" y="4645601"/>
            <a:ext cx="309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(Festplatte): janeb13/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(Diskette): lizenziert von © Hemera</a:t>
            </a:r>
          </a:p>
          <a:p>
            <a:r>
              <a:rPr lang="de-AT" sz="1200" dirty="0">
                <a:latin typeface="Patrick Hand" panose="00000500000000000000" pitchFamily="2" charset="0"/>
              </a:rPr>
              <a:t>Foto (Audiokassette): </a:t>
            </a:r>
            <a:r>
              <a:rPr lang="de-AT" sz="1200" dirty="0" err="1">
                <a:latin typeface="Patrick Hand" panose="00000500000000000000" pitchFamily="2" charset="0"/>
              </a:rPr>
              <a:t>PublicDomainPictures</a:t>
            </a:r>
            <a:r>
              <a:rPr lang="de-AT" sz="1200" dirty="0">
                <a:latin typeface="Patrick Hand" panose="00000500000000000000" pitchFamily="2" charset="0"/>
              </a:rPr>
              <a:t>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(Videokassette): Joshua </a:t>
            </a:r>
            <a:r>
              <a:rPr lang="de-AT" sz="1200" dirty="0" err="1">
                <a:latin typeface="Patrick Hand" panose="00000500000000000000" pitchFamily="2" charset="0"/>
              </a:rPr>
              <a:t>Willson</a:t>
            </a:r>
            <a:r>
              <a:rPr lang="de-AT" sz="1200" dirty="0">
                <a:latin typeface="Patrick Hand" panose="00000500000000000000" pitchFamily="2" charset="0"/>
              </a:rPr>
              <a:t>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r>
              <a:rPr lang="de-AT" sz="1200" dirty="0">
                <a:latin typeface="Patrick Hand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27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45C5F-9DD3-454A-BA6C-34DE6808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Lautsprecher / Mikrofon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92B87-9311-4060-B792-BFEC40ABD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Umwandlung von Schallwellen zu </a:t>
            </a:r>
            <a:r>
              <a:rPr lang="de-AT" dirty="0" err="1"/>
              <a:t>elektischen</a:t>
            </a:r>
            <a:br>
              <a:rPr lang="de-AT" dirty="0"/>
            </a:br>
            <a:r>
              <a:rPr lang="de-AT" dirty="0"/>
              <a:t>Signalen und umgekehrt erfolgt mit Hilfe</a:t>
            </a:r>
            <a:br>
              <a:rPr lang="de-AT" dirty="0"/>
            </a:br>
            <a:r>
              <a:rPr lang="de-AT" dirty="0"/>
              <a:t>von Magneten / Elektromagneten und Spulen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C298A7-8202-46CD-8A97-ED232A7E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84" y="3533281"/>
            <a:ext cx="3485031" cy="3324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B37111-6A9C-4C6C-8904-98296B0A8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14" y="4211746"/>
            <a:ext cx="1905303" cy="26462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1A5185-6017-438C-95B9-16D1AF698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1" y="2094835"/>
            <a:ext cx="2381582" cy="47631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ABA9D17-1479-48DD-9A47-A819DBF61C05}"/>
              </a:ext>
            </a:extLst>
          </p:cNvPr>
          <p:cNvSpPr txBox="1"/>
          <p:nvPr/>
        </p:nvSpPr>
        <p:spPr>
          <a:xfrm rot="16200000">
            <a:off x="9628134" y="4245584"/>
            <a:ext cx="4578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Fotos (Lautsprecher, Kopfhörer, Mikrofon): lizenziert von © lifetimestock.com</a:t>
            </a:r>
          </a:p>
        </p:txBody>
      </p:sp>
    </p:spTree>
    <p:extLst>
      <p:ext uri="{BB962C8B-B14F-4D97-AF65-F5344CB8AC3E}">
        <p14:creationId xmlns:p14="http://schemas.microsoft.com/office/powerpoint/2010/main" val="19598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5927E-BDDF-43A2-B160-3BA31A69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Elektrische Bauteile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EF626-C78C-444B-802B-989C3BFBD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Schaltkontakte (z.B. Alarmanlagen)</a:t>
            </a:r>
          </a:p>
          <a:p>
            <a:r>
              <a:rPr lang="de-AT" dirty="0"/>
              <a:t>Relais (elektromagnetische Schalter)</a:t>
            </a:r>
          </a:p>
          <a:p>
            <a:r>
              <a:rPr lang="de-AT" dirty="0"/>
              <a:t>elektrische Türklingel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2BAB4F-C361-4940-A9B9-C3FBFF2FB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33" y="385851"/>
            <a:ext cx="3718023" cy="36971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0E5EE5-4170-4320-AF94-ED02AC926E09}"/>
              </a:ext>
            </a:extLst>
          </p:cNvPr>
          <p:cNvSpPr txBox="1"/>
          <p:nvPr/>
        </p:nvSpPr>
        <p:spPr>
          <a:xfrm rot="16200000">
            <a:off x="10283551" y="4892769"/>
            <a:ext cx="288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Patrick Hand" panose="00000500000000000000" pitchFamily="2" charset="0"/>
              </a:rPr>
              <a:t>Foto (Klingel): </a:t>
            </a:r>
            <a:r>
              <a:rPr lang="de-AT" sz="1200" dirty="0" err="1">
                <a:latin typeface="Patrick Hand" panose="00000500000000000000" pitchFamily="2" charset="0"/>
              </a:rPr>
              <a:t>Antranias</a:t>
            </a:r>
            <a:r>
              <a:rPr lang="de-AT" sz="1200" dirty="0">
                <a:latin typeface="Patrick Hand" panose="00000500000000000000" pitchFamily="2" charset="0"/>
              </a:rPr>
              <a:t>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Grafiken (Relais): Jiricek72/</a:t>
            </a:r>
            <a:r>
              <a:rPr lang="de-AT" sz="1200" dirty="0" err="1">
                <a:latin typeface="Patrick Hand" panose="00000500000000000000" pitchFamily="2" charset="0"/>
              </a:rPr>
              <a:t>Pixabay</a:t>
            </a:r>
            <a:endParaRPr lang="de-AT" sz="1200" dirty="0">
              <a:latin typeface="Patrick Hand" panose="00000500000000000000" pitchFamily="2" charset="0"/>
            </a:endParaRPr>
          </a:p>
          <a:p>
            <a:r>
              <a:rPr lang="de-AT" sz="1200" dirty="0">
                <a:latin typeface="Patrick Hand" panose="00000500000000000000" pitchFamily="2" charset="0"/>
              </a:rPr>
              <a:t>Foto (Alarmanlagenkontakt): © Symbolfotos.biz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589AAA-B2D1-4EEC-A4C2-DB0B8E7DB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9069"/>
            <a:ext cx="2147781" cy="23537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882EB0-962D-4D18-A596-7A4FC6A72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44" y="4082962"/>
            <a:ext cx="2107039" cy="22916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C645F3-352C-447F-A34E-64CD5FEA2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945" y="4196493"/>
            <a:ext cx="3712511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1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Breitbild</PresentationFormat>
  <Paragraphs>90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Patrick Hand</vt:lpstr>
      <vt:lpstr>Patrick Hand SC</vt:lpstr>
      <vt:lpstr>Wingdings</vt:lpstr>
      <vt:lpstr>Office</vt:lpstr>
      <vt:lpstr>Magnetismus Anwendungen</vt:lpstr>
      <vt:lpstr>Kompass</vt:lpstr>
      <vt:lpstr>Spielsachen</vt:lpstr>
      <vt:lpstr>Befestigung</vt:lpstr>
      <vt:lpstr>Elektromagnete in der Industrie</vt:lpstr>
      <vt:lpstr>Motor / Generator</vt:lpstr>
      <vt:lpstr>Datenspeicherung</vt:lpstr>
      <vt:lpstr>Lautsprecher / Mikrofon</vt:lpstr>
      <vt:lpstr>Elektrische Bauteile</vt:lpstr>
      <vt:lpstr>Magnetresonanz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Magnetismus Anwendungen</dc:title>
  <dc:creator>www.leichter-unterrichten.com</dc:creator>
  <cp:lastModifiedBy>Friedrich Saurer</cp:lastModifiedBy>
  <cp:revision>27</cp:revision>
  <dcterms:created xsi:type="dcterms:W3CDTF">2019-03-23T11:23:54Z</dcterms:created>
  <dcterms:modified xsi:type="dcterms:W3CDTF">2019-03-23T20:22:17Z</dcterms:modified>
</cp:coreProperties>
</file>