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0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659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10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79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49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544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01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71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69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28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48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8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3AF0-0DE6-466E-89B4-B8EDC2B5924D}" type="datetimeFigureOut">
              <a:rPr lang="de-AT" smtClean="0"/>
              <a:t>17.04.2019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5002-2124-4B84-97E1-9B33764ED0E6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F42859-2A95-4B05-885B-BF68D8402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031" b="22197"/>
          <a:stretch/>
        </p:blipFill>
        <p:spPr>
          <a:xfrm rot="16200000">
            <a:off x="-1527132" y="1527130"/>
            <a:ext cx="991226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1D4B66E9-748E-4409-A66C-0F0F0F6E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7" y="9244000"/>
            <a:ext cx="1822308" cy="2880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149280-9922-4091-82D3-D524D2619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09" y="726024"/>
            <a:ext cx="6600781" cy="91272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82594EE-F0FC-4D69-B6F6-D59642C2574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5762" y="1445202"/>
            <a:ext cx="6115245" cy="500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90C3BD-EC5E-43F4-8729-A8507E6B0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9232" y="2830760"/>
            <a:ext cx="3121179" cy="24836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FED0A62-C9ED-46CA-A875-7EE0B295D25C}"/>
              </a:ext>
            </a:extLst>
          </p:cNvPr>
          <p:cNvSpPr txBox="1"/>
          <p:nvPr/>
        </p:nvSpPr>
        <p:spPr>
          <a:xfrm>
            <a:off x="4960935" y="9705945"/>
            <a:ext cx="1834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latin typeface="MODERATIO" panose="00000400000000000000" pitchFamily="2" charset="0"/>
              </a:rPr>
              <a:t>2019, www.leichter-unterrichten.com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1CA04C-5B51-4FC2-9CEA-749C76F8B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763" y="52713"/>
            <a:ext cx="5872163" cy="10470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A2415FC-BC81-449C-835E-C15BEF408172}"/>
              </a:ext>
            </a:extLst>
          </p:cNvPr>
          <p:cNvSpPr txBox="1"/>
          <p:nvPr/>
        </p:nvSpPr>
        <p:spPr>
          <a:xfrm>
            <a:off x="1300627" y="64005"/>
            <a:ext cx="393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err="1">
                <a:latin typeface="MODERATIO" panose="00000400000000000000" pitchFamily="2" charset="0"/>
              </a:rPr>
              <a:t>RedOx</a:t>
            </a:r>
            <a:r>
              <a:rPr lang="de-AT" sz="4000" dirty="0">
                <a:latin typeface="MODERATIO" panose="00000400000000000000" pitchFamily="2" charset="0"/>
              </a:rPr>
              <a:t>-Reaktion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88B171C-D27A-46DE-A46A-525F60B30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79649" y="1181023"/>
            <a:ext cx="3541414" cy="65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B6296F-0743-4900-9DA2-9B625A45AF47}"/>
              </a:ext>
            </a:extLst>
          </p:cNvPr>
          <p:cNvSpPr txBox="1"/>
          <p:nvPr/>
        </p:nvSpPr>
        <p:spPr>
          <a:xfrm>
            <a:off x="666684" y="1181023"/>
            <a:ext cx="393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latin typeface="MODERATIO" panose="00000400000000000000" pitchFamily="2" charset="0"/>
              </a:rPr>
              <a:t>Reaktionsschema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5689DCB-48B2-4534-BE01-9ED6E784B1CB}"/>
              </a:ext>
            </a:extLst>
          </p:cNvPr>
          <p:cNvSpPr txBox="1"/>
          <p:nvPr/>
        </p:nvSpPr>
        <p:spPr>
          <a:xfrm>
            <a:off x="1377241" y="1911618"/>
            <a:ext cx="3889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Patrick Hand" panose="00000500000000000000" pitchFamily="2" charset="0"/>
              </a:rPr>
              <a:t>Stoff A gibt Elektronen ab.</a:t>
            </a:r>
          </a:p>
          <a:p>
            <a:r>
              <a:rPr lang="de-AT" dirty="0">
                <a:latin typeface="Patrick Hand" panose="00000500000000000000" pitchFamily="2" charset="0"/>
              </a:rPr>
              <a:t>Stoff A wird oxidiert.</a:t>
            </a:r>
          </a:p>
          <a:p>
            <a:r>
              <a:rPr lang="de-AT" dirty="0">
                <a:latin typeface="Patrick Hand" panose="00000500000000000000" pitchFamily="2" charset="0"/>
              </a:rPr>
              <a:t>Stoff A ist das Reduktionsmittel für Stoff B.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885C-05AB-480F-8D8E-B263A0F76DB7}"/>
              </a:ext>
            </a:extLst>
          </p:cNvPr>
          <p:cNvSpPr txBox="1"/>
          <p:nvPr/>
        </p:nvSpPr>
        <p:spPr>
          <a:xfrm>
            <a:off x="1377241" y="5330565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Patrick Hand" panose="00000500000000000000" pitchFamily="2" charset="0"/>
              </a:rPr>
              <a:t>Stoff B nimmt Elektronen auf.</a:t>
            </a:r>
          </a:p>
          <a:p>
            <a:r>
              <a:rPr lang="de-AT" dirty="0">
                <a:latin typeface="Patrick Hand" panose="00000500000000000000" pitchFamily="2" charset="0"/>
              </a:rPr>
              <a:t>Stoff B wird reduziert.</a:t>
            </a:r>
          </a:p>
          <a:p>
            <a:r>
              <a:rPr lang="de-AT" dirty="0">
                <a:latin typeface="Patrick Hand" panose="00000500000000000000" pitchFamily="2" charset="0"/>
              </a:rPr>
              <a:t>Stoff B ist das Oxidationsmittel für Stoff A.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FA7E007-AA9E-40E6-BF98-CEDCFC257B0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5762" y="6776201"/>
            <a:ext cx="6115245" cy="28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4B371B0-8F3F-4338-919D-3530E2615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79649" y="6516882"/>
            <a:ext cx="3541414" cy="65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6734C8D-9544-4E95-9A47-7AD5757C4212}"/>
              </a:ext>
            </a:extLst>
          </p:cNvPr>
          <p:cNvSpPr txBox="1"/>
          <p:nvPr/>
        </p:nvSpPr>
        <p:spPr>
          <a:xfrm>
            <a:off x="666684" y="6516882"/>
            <a:ext cx="393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latin typeface="MODERATIO" panose="00000400000000000000" pitchFamily="2" charset="0"/>
              </a:rPr>
              <a:t>Beispiel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593A92B-3FCC-46B6-99BC-FCBF8427EB3C}"/>
              </a:ext>
            </a:extLst>
          </p:cNvPr>
          <p:cNvSpPr txBox="1"/>
          <p:nvPr/>
        </p:nvSpPr>
        <p:spPr>
          <a:xfrm>
            <a:off x="596019" y="7229669"/>
            <a:ext cx="550022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latin typeface="Patrick Hand" panose="00000500000000000000" pitchFamily="2" charset="0"/>
              </a:rPr>
              <a:t>Cu</a:t>
            </a:r>
            <a:r>
              <a:rPr lang="de-AT" dirty="0">
                <a:latin typeface="Patrick Hand" panose="00000500000000000000" pitchFamily="2" charset="0"/>
              </a:rPr>
              <a:t>  +  2 Ag</a:t>
            </a:r>
            <a:r>
              <a:rPr lang="de-AT" baseline="30000" dirty="0">
                <a:latin typeface="Patrick Hand" panose="00000500000000000000" pitchFamily="2" charset="0"/>
              </a:rPr>
              <a:t>+</a:t>
            </a:r>
            <a:r>
              <a:rPr lang="de-AT" dirty="0">
                <a:latin typeface="Patrick Hand" panose="00000500000000000000" pitchFamily="2" charset="0"/>
              </a:rPr>
              <a:t>   ——&gt;   </a:t>
            </a:r>
            <a:r>
              <a:rPr lang="de-AT" dirty="0" err="1">
                <a:latin typeface="Patrick Hand" panose="00000500000000000000" pitchFamily="2" charset="0"/>
              </a:rPr>
              <a:t>Cu</a:t>
            </a:r>
            <a:r>
              <a:rPr lang="de-AT" dirty="0">
                <a:latin typeface="Patrick Hand" panose="00000500000000000000" pitchFamily="2" charset="0"/>
              </a:rPr>
              <a:t> </a:t>
            </a:r>
            <a:r>
              <a:rPr lang="de-AT" baseline="30000" dirty="0">
                <a:latin typeface="Patrick Hand" panose="00000500000000000000" pitchFamily="2" charset="0"/>
              </a:rPr>
              <a:t>2+</a:t>
            </a:r>
            <a:r>
              <a:rPr lang="de-AT" dirty="0">
                <a:latin typeface="Patrick Hand" panose="00000500000000000000" pitchFamily="2" charset="0"/>
              </a:rPr>
              <a:t>  +   2 Ag       (2 e</a:t>
            </a:r>
            <a:r>
              <a:rPr lang="de-AT" baseline="30000" dirty="0">
                <a:latin typeface="Patrick Hand" panose="00000500000000000000" pitchFamily="2" charset="0"/>
              </a:rPr>
              <a:t>-</a:t>
            </a:r>
            <a:r>
              <a:rPr lang="de-AT" dirty="0">
                <a:latin typeface="Patrick Hand" panose="00000500000000000000" pitchFamily="2" charset="0"/>
              </a:rPr>
              <a:t> wurden übertragen)</a:t>
            </a:r>
            <a:br>
              <a:rPr lang="de-AT" sz="1100" dirty="0">
                <a:latin typeface="Patrick Hand" panose="00000500000000000000" pitchFamily="2" charset="0"/>
              </a:rPr>
            </a:br>
            <a:endParaRPr lang="de-AT" sz="1100" dirty="0">
              <a:latin typeface="Patrick Hand" panose="00000500000000000000" pitchFamily="2" charset="0"/>
            </a:endParaRPr>
          </a:p>
          <a:p>
            <a:r>
              <a:rPr lang="de-AT" dirty="0" err="1">
                <a:latin typeface="Patrick Hand" panose="00000500000000000000" pitchFamily="2" charset="0"/>
              </a:rPr>
              <a:t>Cu</a:t>
            </a:r>
            <a:r>
              <a:rPr lang="de-AT" dirty="0">
                <a:latin typeface="Patrick Hand" panose="00000500000000000000" pitchFamily="2" charset="0"/>
              </a:rPr>
              <a:t> hat Elektronen an das Ag abgegeben und wurde oxidiert.</a:t>
            </a:r>
          </a:p>
          <a:p>
            <a:r>
              <a:rPr lang="de-AT" dirty="0">
                <a:latin typeface="Patrick Hand" panose="00000500000000000000" pitchFamily="2" charset="0"/>
              </a:rPr>
              <a:t>Ag hat vom </a:t>
            </a:r>
            <a:r>
              <a:rPr lang="de-AT" dirty="0" err="1">
                <a:latin typeface="Patrick Hand" panose="00000500000000000000" pitchFamily="2" charset="0"/>
              </a:rPr>
              <a:t>Cu</a:t>
            </a:r>
            <a:r>
              <a:rPr lang="de-AT" dirty="0">
                <a:latin typeface="Patrick Hand" panose="00000500000000000000" pitchFamily="2" charset="0"/>
              </a:rPr>
              <a:t> Elektronen aufgenommen und wurde reduziert.</a:t>
            </a:r>
          </a:p>
          <a:p>
            <a:r>
              <a:rPr lang="de-AT" dirty="0">
                <a:latin typeface="Patrick Hand" panose="00000500000000000000" pitchFamily="2" charset="0"/>
              </a:rPr>
              <a:t>Ag ist das Oxidationsmittel für </a:t>
            </a:r>
            <a:r>
              <a:rPr lang="de-AT" dirty="0" err="1">
                <a:latin typeface="Patrick Hand" panose="00000500000000000000" pitchFamily="2" charset="0"/>
              </a:rPr>
              <a:t>Cu</a:t>
            </a:r>
            <a:r>
              <a:rPr lang="de-AT" dirty="0">
                <a:latin typeface="Patrick Hand" panose="00000500000000000000" pitchFamily="2" charset="0"/>
              </a:rPr>
              <a:t>.</a:t>
            </a:r>
          </a:p>
          <a:p>
            <a:r>
              <a:rPr lang="de-AT" dirty="0" err="1">
                <a:latin typeface="Patrick Hand" panose="00000500000000000000" pitchFamily="2" charset="0"/>
              </a:rPr>
              <a:t>Cu</a:t>
            </a:r>
            <a:r>
              <a:rPr lang="de-AT" dirty="0">
                <a:latin typeface="Patrick Hand" panose="00000500000000000000" pitchFamily="2" charset="0"/>
              </a:rPr>
              <a:t> ist das Reduktionsmittel für Ag.</a:t>
            </a:r>
            <a:endParaRPr lang="de-AT" sz="1100" dirty="0">
              <a:latin typeface="Patrick Hand" panose="00000500000000000000" pitchFamily="2" charset="0"/>
            </a:endParaRPr>
          </a:p>
          <a:p>
            <a:endParaRPr lang="de-AT" sz="1100" dirty="0">
              <a:latin typeface="Patrick Hand" panose="00000500000000000000" pitchFamily="2" charset="0"/>
            </a:endParaRPr>
          </a:p>
          <a:p>
            <a:r>
              <a:rPr lang="de-AT" dirty="0">
                <a:latin typeface="Patrick Hand" panose="00000500000000000000" pitchFamily="2" charset="0"/>
              </a:rPr>
              <a:t>Oxidation und Reduktion treten immer gemeinsam auf.</a:t>
            </a:r>
          </a:p>
          <a:p>
            <a:r>
              <a:rPr lang="de-AT" dirty="0">
                <a:latin typeface="Patrick Hand" panose="00000500000000000000" pitchFamily="2" charset="0"/>
              </a:rPr>
              <a:t>Abkürzung: </a:t>
            </a:r>
            <a:r>
              <a:rPr lang="de-AT" dirty="0" err="1">
                <a:latin typeface="Patrick Hand" panose="00000500000000000000" pitchFamily="2" charset="0"/>
              </a:rPr>
              <a:t>RedOx</a:t>
            </a:r>
            <a:endParaRPr lang="de-AT" dirty="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4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</Words>
  <Application>Microsoft Office PowerPoint</Application>
  <PresentationFormat>A4-Papier (210 x 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MODERATIO</vt:lpstr>
      <vt:lpstr>Patrick Hand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RedOx-Plakat</dc:title>
  <dc:creator>www.leichter-unterrichten.com</dc:creator>
  <cp:lastModifiedBy>Friedrich Saurer</cp:lastModifiedBy>
  <cp:revision>9</cp:revision>
  <dcterms:created xsi:type="dcterms:W3CDTF">2019-04-15T20:14:57Z</dcterms:created>
  <dcterms:modified xsi:type="dcterms:W3CDTF">2019-04-17T20:13:08Z</dcterms:modified>
</cp:coreProperties>
</file>