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82" r:id="rId3"/>
    <p:sldId id="284" r:id="rId4"/>
    <p:sldId id="285" r:id="rId5"/>
    <p:sldId id="286" r:id="rId6"/>
    <p:sldId id="287" r:id="rId7"/>
    <p:sldId id="288" r:id="rId8"/>
    <p:sldId id="283" r:id="rId9"/>
    <p:sldId id="289" r:id="rId10"/>
    <p:sldId id="290" r:id="rId11"/>
  </p:sldIdLst>
  <p:sldSz cx="9144000" cy="6858000" type="screen4x3"/>
  <p:notesSz cx="6759575" cy="98679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0066FF"/>
    <a:srgbClr val="99CCFF"/>
    <a:srgbClr val="3366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 showGuides="1">
      <p:cViewPr varScale="1">
        <p:scale>
          <a:sx n="88" d="100"/>
          <a:sy n="88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54E9E8A-E69A-400C-9688-17202DC80E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885ECE2-4CDF-4B86-9CF1-21736DDD70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FDFFA9D-4574-4F08-8C56-ADD8142A4D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59E4AE5-C3B2-4AE4-9A38-24901EBBC95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4188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/>
            </a:lvl1pPr>
          </a:lstStyle>
          <a:p>
            <a:pPr>
              <a:defRPr/>
            </a:pPr>
            <a:fld id="{345A297E-1E85-43BF-BB4B-7C08FFACB19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5CD9FA8-545B-4148-98B7-5078546DD7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992B04-89B0-47DC-8B17-D63AE704AC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6490A43-C673-4503-B81A-BBAF362792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F386639-7966-40EA-8259-FBA476AD7B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70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F5DA9F7-F946-47F3-B9CF-786B768121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5FDA3A6-7BF1-404C-B41A-400BAE15C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4188"/>
            <a:ext cx="29289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1" tIns="45479" rIns="90961" bIns="45479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/>
            </a:lvl1pPr>
          </a:lstStyle>
          <a:p>
            <a:pPr>
              <a:defRPr/>
            </a:pPr>
            <a:fld id="{51CB7229-EDEE-4AC2-8E96-5FFE1A35FF8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Positronen-Emissions-Tomographie#/media/Datei:PET-image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Abb</a:t>
            </a:r>
            <a:r>
              <a:rPr lang="de-AT" dirty="0"/>
              <a:t>: Szintigramm: lizenziert © www.sciencepixel.com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2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805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PET-Grafik: Jens Maus, gemeinfrei: </a:t>
            </a:r>
            <a:r>
              <a:rPr lang="de-AT" dirty="0">
                <a:hlinkClick r:id="rId3"/>
              </a:rPr>
              <a:t>https://de.wikipedia.org/wiki/Positronen-Emissions-Tomographie#/media/Datei:PET-image.jpg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9330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Gamma-</a:t>
            </a:r>
            <a:r>
              <a:rPr lang="de-AT" dirty="0" err="1"/>
              <a:t>Knife</a:t>
            </a:r>
            <a:r>
              <a:rPr lang="de-AT" dirty="0"/>
              <a:t>-Foto: </a:t>
            </a:r>
            <a:r>
              <a:rPr lang="de-AT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Mos.ru (https://commons.wikimedia.org/wiki/File:Leksell_Gamma_Knife_Perfexion.jpg), https://creativecommons.org/licenses/by/4.0/legalcode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4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3477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Unknown</a:t>
            </a:r>
            <a:r>
              <a:rPr lang="de-DE" dirty="0"/>
              <a:t> (https://commons.wikimedia.org/wiki/File:Tsetsemeyers1880.jpg), „Tsetsemeyers1880“, als gemeinfrei gekennzeichnet, Details auf Wikimedia Commons: https://commons.wikimedia.org/wiki/Template:PD-1923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5335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Quelle: https://pixabay.com/de/photos/alaska-alaska-pipeline-%C3%B6l-transport-67304/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7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56672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https://books.google.at/books?id=aDabBwAAQBAJ&amp;printsec=frontcover&amp;dq=inauthor:%22Kurt+Sauerwein%22&amp;hl=de&amp;sa=X&amp;ved=0ahUKEwjMkJv7x8HjAhUi_SoKHbjNCjgQ6AEIKDAA#v=onepage&amp;q&amp;f=false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8465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Foto Molch: </a:t>
            </a:r>
            <a:r>
              <a:rPr lang="de-DE" dirty="0" err="1"/>
              <a:t>Wilfra</a:t>
            </a:r>
            <a:r>
              <a:rPr lang="de-DE" dirty="0"/>
              <a:t> (https://commons.wikimedia.org/wiki/File:NWO-MolchBuerste.jpg), „NWO-</a:t>
            </a:r>
            <a:r>
              <a:rPr lang="de-DE" dirty="0" err="1"/>
              <a:t>MolchBuerste</a:t>
            </a:r>
            <a:r>
              <a:rPr lang="de-DE" dirty="0"/>
              <a:t>“, als gemeinfrei gekennzeichnet, Details auf Wikimedia Commons: https://commons.wikimedia.org/wiki/Template:PD-self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9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5434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Abandoned RTGs on the Kola Peninsula. Image from </a:t>
            </a:r>
            <a:r>
              <a:rPr lang="en-US" dirty="0" err="1"/>
              <a:t>Finnmark</a:t>
            </a:r>
            <a:r>
              <a:rPr lang="en-US" dirty="0"/>
              <a:t> regional government Apparently from [http://www.bellona.no/en/international/russia/navy/northern_fleet/incidents/31767.html bellona.no], which claims "(c) BELLONA -- Reuse and reprint recommend https://de.wikipedia.org/wiki/Datei:Soviet_RTG.jpg 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B7229-EDEE-4AC2-8E96-5FFE1A35FF88}" type="slidenum">
              <a:rPr lang="de-AT" altLang="de-DE" smtClean="0"/>
              <a:pPr>
                <a:defRPr/>
              </a:pPr>
              <a:t>10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0221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674AB-DAF6-4F93-A68A-A9827FCF6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732938-8225-4E23-B940-E38FA9F1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93E432-6296-4C42-89D8-A34C610CC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7F7C3F-1A01-4753-AA54-8278BC155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DDEA7F-4ED7-4B09-9BB8-BB431574F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66C8-F478-4E42-A01F-1EB478099E9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6475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AB10D-57C0-46B9-8554-E09D0ACC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800E4C-A5BF-4E59-9B30-EF21DCB99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A8FF72-64FE-4352-A780-C04EB590F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D59E89-650A-4B3E-B1F6-5593E1F21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E069A-8537-4E81-B2F3-DDEFEB667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278A-4FBA-4EF1-999D-8E56C8D3D9A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7048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452DFC-481F-499E-BB91-2E5A4976A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F62C07-C241-4611-80FD-D3F44150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15357-CA1B-4DD9-82AD-9FAAB4981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9E5DF-85FB-4EE4-B84C-BAFD021CE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FC198C-9080-4577-932D-6C1B5EA03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1725-B685-48F9-90EC-0623F1FBD0A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6839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D60BE-FC09-46D5-9EA3-DF9ECF15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393950-B201-4199-8068-85A4A358BC1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D2C041-98BA-45E4-97B7-B36E9E9F3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2EF6B-5A95-4F3B-9226-1BC99BFF9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5D771-3CCB-4F9A-B2E0-4F60EAD0D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2FA1E-F091-4C8A-A1D8-31FCB35F1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62EC-CA16-4E3D-8124-45829E5A5FE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4169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D9FC4-2854-475F-98ED-A767D293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EDB9CB-C2EA-4B30-9036-E2CE6A09B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EA414F-1666-4B1A-BC0A-35B6FE22D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EADC1-1245-40F3-A8E8-ED46D437C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E039E4-24B8-4AEA-AC24-CE8187CCB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3ABFF-3B05-4155-B0B8-EBC1285D09C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08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970DC-5AC1-4FBC-B46F-9DCC4A61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4FBCF4-A70B-4D0B-B791-73F51489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14925-2865-4D4D-8870-A5CACEA19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49A8A-CDCB-4655-A276-631477F38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80EA9D-AAF0-4EBE-8E96-09CB30149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8EA91-7648-40FF-8FD2-8FB5D9238A7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0748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D7E1A-EC67-459D-9945-B8DA30D1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EE121-EB33-4156-B24D-9004693D6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82F68F-8596-45F3-B32B-A3360CECC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CB3D0-B857-4C78-80A5-8664DE7BB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C8DB8-4AB1-4712-9A9E-689513280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54B40-1FEC-4CE1-9BDC-4F280D00D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8AE5-215E-4422-9E0B-22EDBAEF7F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132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F0500-0083-4EF0-B3A4-72C48A5E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849E41-2978-46DD-8CCF-D796F2111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8DDBDD-E8F1-480B-A3BB-54C8296AC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D660232-F824-4B4A-8584-4BA1CB465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0DB601-2C0B-4CBD-8952-E04AEF44A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29EF89-C8E3-419B-BB9A-CA80D7F6A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96BE40-DA5B-4BE4-A534-B4FD0560A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C2050B-3173-4CAF-B365-37E8D2163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3E5F-11EC-4D8A-8552-2EB3B093BD2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8521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8281A-A30B-43CC-8BB2-6C07D3E6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E07253-2E3E-42B9-AAE8-7BBE0C354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614C74-59EC-4F12-9FAF-9CB4BEEE4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321FB3-9AA7-4DA4-9E88-BF5776DF3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5686-5D8F-443E-B579-F2B3AC73773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11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395615-F61C-48B5-BED8-996F63A4B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D830A0-640B-45F1-B536-4EDE2357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FAA4E0-D145-4561-8086-336AC95E8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F212-0DE7-4800-844E-9B5F5A5DF49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3600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C3483-BB5B-4AD9-B4AD-DB50B7DD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71B5B-29FD-4483-84CA-A4AFD98E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35B121-4657-48A2-B9B9-F2F12AFB3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6E625-6D2E-448B-9363-4D23FC068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8D12C-CFEB-4161-B4C0-9BC1C8147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98361-7B8D-4C22-A37A-F222616BC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42FFB-D30C-4D39-B6A2-50E03A8F8A3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5577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F130E-6196-4A8A-96C8-F503C614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B79F20-373B-4B7D-A690-AB3A9DB73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032D7D-5208-4B1C-9637-71A4B7F36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F569C-1AA5-4082-938A-B25FB3D96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9AA11-D698-406F-9E81-4A4157713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98C1C-F2BD-4828-ACCB-C139A1C24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375C-CE3D-49D0-85EB-4BDE63402BC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792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>
            <a:extLst>
              <a:ext uri="{FF2B5EF4-FFF2-40B4-BE49-F238E27FC236}">
                <a16:creationId xmlns:a16="http://schemas.microsoft.com/office/drawing/2014/main" id="{BE4EF754-BC29-4C66-AB26-CC498F92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1016DC0-B46A-4F81-90B0-3E74649B4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2B76526-2666-4CAB-B34F-8D6A82A4D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40BF9B-48EA-4DA4-ACF4-58314EFA13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Segoe Print" panose="02000600000000000000" pitchFamily="2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904CA1-671E-4072-992C-66EACD685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Segoe Print" panose="02000600000000000000" pitchFamily="2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85D2A21-FC81-479C-8C3F-BD472CE0DDCA}"/>
              </a:ext>
            </a:extLst>
          </p:cNvPr>
          <p:cNvSpPr txBox="1"/>
          <p:nvPr userDrawn="1"/>
        </p:nvSpPr>
        <p:spPr>
          <a:xfrm>
            <a:off x="395536" y="6583362"/>
            <a:ext cx="21162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Permanent Marker" panose="02000000000000000000" pitchFamily="2" charset="0"/>
                <a:ea typeface="Permanent Marker" panose="02000000000000000000" pitchFamily="2" charset="0"/>
              </a:rPr>
              <a:t>2018, www.leichter-unterrichten.com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ermanent Marker" panose="02000000000000000000" pitchFamily="2" charset="0"/>
          <a:ea typeface="Permanent Marker" panose="02000000000000000000" pitchFamily="2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Print" panose="02000600000000000000" pitchFamily="2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Print" panose="02000600000000000000" pitchFamily="2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Print" panose="02000600000000000000" pitchFamily="2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Segoe Print" panose="02000600000000000000" pitchFamily="2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700"/>
        </a:spcAft>
        <a:buChar char="•"/>
        <a:defRPr sz="3200" kern="1200">
          <a:solidFill>
            <a:schemeClr val="tx1"/>
          </a:solidFill>
          <a:latin typeface="MODERATIO" panose="00000400000000000000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700"/>
        </a:spcAft>
        <a:buChar char="–"/>
        <a:defRPr sz="2800" kern="1200">
          <a:solidFill>
            <a:schemeClr val="tx1"/>
          </a:solidFill>
          <a:latin typeface="MODERATIO" panose="00000400000000000000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700"/>
        </a:spcAft>
        <a:buChar char="•"/>
        <a:defRPr sz="2400" kern="1200">
          <a:solidFill>
            <a:schemeClr val="tx1"/>
          </a:solidFill>
          <a:latin typeface="MODERATIO" panose="00000400000000000000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700"/>
        </a:spcAft>
        <a:buChar char="–"/>
        <a:defRPr sz="2000" kern="1200">
          <a:solidFill>
            <a:schemeClr val="tx1"/>
          </a:solidFill>
          <a:latin typeface="MODERATIO" panose="00000400000000000000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700"/>
        </a:spcAft>
        <a:buChar char="»"/>
        <a:defRPr sz="2000" kern="1200">
          <a:solidFill>
            <a:schemeClr val="tx1"/>
          </a:solidFill>
          <a:latin typeface="MODERATIO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64F1B-0D04-4F42-BBD6-8990EA212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RADIOAKTIVITÄT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4B0465-FD01-4FB6-9AA2-B25C712D1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sz="4400" dirty="0"/>
              <a:t>Anwendungen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B54FCA-CF5F-4D45-951F-A43609877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0992" y="5167585"/>
            <a:ext cx="1782015" cy="1573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6D35F-7A4C-4D81-807A-98909CBE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Technik - Energiegewinnung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2A13B-4DCA-4412-A861-FC2D5237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de-AT" dirty="0"/>
              <a:t>Neutronen treffen auf ein Isotop -&gt; es zerfällt in zwei Kerne -&gt; Energie wird frei</a:t>
            </a:r>
          </a:p>
          <a:p>
            <a:r>
              <a:rPr lang="de-AT" dirty="0"/>
              <a:t>Anwendung</a:t>
            </a:r>
          </a:p>
          <a:p>
            <a:pPr lvl="1">
              <a:spcAft>
                <a:spcPts val="0"/>
              </a:spcAft>
            </a:pPr>
            <a:r>
              <a:rPr lang="de-AT" dirty="0"/>
              <a:t>Kernkraftwerk / Atomkraftwerk</a:t>
            </a:r>
          </a:p>
          <a:p>
            <a:pPr lvl="1">
              <a:spcAft>
                <a:spcPts val="0"/>
              </a:spcAft>
            </a:pPr>
            <a:r>
              <a:rPr lang="de-AT" dirty="0"/>
              <a:t>Atom-U-Boot</a:t>
            </a:r>
          </a:p>
          <a:p>
            <a:pPr lvl="1">
              <a:spcAft>
                <a:spcPts val="0"/>
              </a:spcAft>
            </a:pPr>
            <a:r>
              <a:rPr lang="de-AT" dirty="0"/>
              <a:t>Radionuklidbatterien</a:t>
            </a:r>
          </a:p>
          <a:p>
            <a:pPr lvl="2">
              <a:spcAft>
                <a:spcPts val="0"/>
              </a:spcAft>
            </a:pPr>
            <a:r>
              <a:rPr lang="de-AT" dirty="0"/>
              <a:t>in Satelliten</a:t>
            </a:r>
          </a:p>
          <a:p>
            <a:pPr lvl="2">
              <a:spcAft>
                <a:spcPts val="0"/>
              </a:spcAft>
            </a:pPr>
            <a:r>
              <a:rPr lang="de-AT" dirty="0"/>
              <a:t>früher:</a:t>
            </a:r>
          </a:p>
          <a:p>
            <a:pPr lvl="3">
              <a:spcAft>
                <a:spcPts val="0"/>
              </a:spcAft>
            </a:pPr>
            <a:r>
              <a:rPr lang="de-AT" dirty="0"/>
              <a:t>in entlegenen Leuchttürmen</a:t>
            </a:r>
          </a:p>
          <a:p>
            <a:pPr lvl="3">
              <a:spcAft>
                <a:spcPts val="0"/>
              </a:spcAft>
            </a:pPr>
            <a:r>
              <a:rPr lang="de-AT" dirty="0"/>
              <a:t>in Herzschrittmachern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C9792C-B2C8-43CC-93F9-AF36D73C2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42" y="4437112"/>
            <a:ext cx="3033056" cy="22910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220D9B-F106-4D51-B2A5-5A5379F3D3F9}"/>
              </a:ext>
            </a:extLst>
          </p:cNvPr>
          <p:cNvSpPr txBox="1"/>
          <p:nvPr/>
        </p:nvSpPr>
        <p:spPr>
          <a:xfrm rot="16200000">
            <a:off x="6061126" y="3774717"/>
            <a:ext cx="5565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atrick Hand" panose="00000500000000000000" pitchFamily="2" charset="0"/>
              </a:rPr>
              <a:t>Abandoned RTGs on the Kola Peninsula. Image from </a:t>
            </a:r>
            <a:r>
              <a:rPr lang="en-US" sz="1000" dirty="0" err="1">
                <a:latin typeface="Patrick Hand" panose="00000500000000000000" pitchFamily="2" charset="0"/>
              </a:rPr>
              <a:t>Finnmark</a:t>
            </a:r>
            <a:r>
              <a:rPr lang="en-US" sz="1000" dirty="0">
                <a:latin typeface="Patrick Hand" panose="00000500000000000000" pitchFamily="2" charset="0"/>
              </a:rPr>
              <a:t> regional government Apparently from [http://www.bellona.no/en/international/russia/navy/northern_fleet/incidents/31767.html bellona.no], which claims "(c) BELLONA -- Reuse and reprint recommend https://de.wikipedia.org/wiki/Datei:Soviet_RTG.jpg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6BE9F5-F021-4BB4-B506-C3E262A33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25703">
            <a:off x="4729251" y="4395101"/>
            <a:ext cx="1346377" cy="28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1DF2E-5ED3-4CCF-A093-BE83F713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Medizin - </a:t>
            </a:r>
            <a:r>
              <a:rPr lang="de-AT" altLang="de-DE" dirty="0"/>
              <a:t>Szintigraphie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9E5D55-D9E9-4723-AF70-44FC5491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Untersuchung der Schilddrüse</a:t>
            </a:r>
          </a:p>
          <a:p>
            <a:pPr lvl="1"/>
            <a:r>
              <a:rPr lang="de-AT" dirty="0"/>
              <a:t>früher mit dem Iod-Isotop: </a:t>
            </a:r>
            <a:r>
              <a:rPr lang="de-AT" baseline="30000" dirty="0"/>
              <a:t>123</a:t>
            </a:r>
            <a:r>
              <a:rPr lang="de-AT" dirty="0"/>
              <a:t>I</a:t>
            </a:r>
          </a:p>
          <a:p>
            <a:pPr lvl="1"/>
            <a:r>
              <a:rPr lang="de-AT" dirty="0"/>
              <a:t>aktuell mit dem Technetium-Isotop </a:t>
            </a:r>
            <a:r>
              <a:rPr lang="de-AT" baseline="30000" dirty="0"/>
              <a:t>99m</a:t>
            </a:r>
            <a:r>
              <a:rPr lang="de-AT" dirty="0"/>
              <a:t>Tc</a:t>
            </a:r>
          </a:p>
          <a:p>
            <a:r>
              <a:rPr lang="de-AT" dirty="0"/>
              <a:t>Isotop wird in den Körper</a:t>
            </a:r>
            <a:br>
              <a:rPr lang="de-AT" dirty="0"/>
            </a:br>
            <a:r>
              <a:rPr lang="de-AT" dirty="0"/>
              <a:t>eingebracht</a:t>
            </a:r>
          </a:p>
          <a:p>
            <a:r>
              <a:rPr lang="de-AT" dirty="0"/>
              <a:t>Verteilung wird mit </a:t>
            </a:r>
            <a:br>
              <a:rPr lang="de-AT" dirty="0"/>
            </a:br>
            <a:r>
              <a:rPr lang="de-AT" dirty="0"/>
              <a:t>einer Gammakamera </a:t>
            </a:r>
            <a:br>
              <a:rPr lang="de-AT" dirty="0"/>
            </a:br>
            <a:r>
              <a:rPr lang="de-AT" dirty="0"/>
              <a:t>festgehalten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E2DF6D-273B-4664-94DD-CE7CCBBAC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947">
            <a:off x="4829720" y="4083267"/>
            <a:ext cx="2743832" cy="24779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5C4D83-6779-46F3-AB5E-D0DADA976EFD}"/>
              </a:ext>
            </a:extLst>
          </p:cNvPr>
          <p:cNvSpPr txBox="1"/>
          <p:nvPr/>
        </p:nvSpPr>
        <p:spPr>
          <a:xfrm>
            <a:off x="6983760" y="342900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>
                <a:latin typeface="Patrick Hand" panose="00000500000000000000" pitchFamily="2" charset="0"/>
              </a:rPr>
              <a:t>Schilddrüsen-</a:t>
            </a:r>
          </a:p>
          <a:p>
            <a:r>
              <a:rPr lang="de-AT" sz="2800" dirty="0">
                <a:latin typeface="Patrick Hand" panose="00000500000000000000" pitchFamily="2" charset="0"/>
              </a:rPr>
              <a:t>Szintigramm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4A658D-4279-4A57-92E5-38801D9D1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627914">
            <a:off x="6350582" y="4472816"/>
            <a:ext cx="845988" cy="18570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53AACC9-6B2D-4FBA-9DF0-6C14F183CB0B}"/>
              </a:ext>
            </a:extLst>
          </p:cNvPr>
          <p:cNvSpPr txBox="1"/>
          <p:nvPr/>
        </p:nvSpPr>
        <p:spPr>
          <a:xfrm rot="16200000">
            <a:off x="7353266" y="5032053"/>
            <a:ext cx="3405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Patrick Hand" panose="00000500000000000000" pitchFamily="2" charset="0"/>
              </a:rPr>
              <a:t>Szintigramm: lizenziert © www.sciencepixel.com</a:t>
            </a:r>
          </a:p>
        </p:txBody>
      </p:sp>
    </p:spTree>
    <p:extLst>
      <p:ext uri="{BB962C8B-B14F-4D97-AF65-F5344CB8AC3E}">
        <p14:creationId xmlns:p14="http://schemas.microsoft.com/office/powerpoint/2010/main" val="6629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1B56D56-7840-4D54-91F9-3B8109333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4" y="3651312"/>
            <a:ext cx="3664434" cy="32129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35B60A-0B4B-42FB-8DE6-9CDCB985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Medizin </a:t>
            </a:r>
            <a:br>
              <a:rPr lang="de-AT" dirty="0"/>
            </a:br>
            <a:r>
              <a:rPr lang="de-AT" sz="3600" dirty="0"/>
              <a:t>Positronen-Emissions-Tomographie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0A9BBD-3DDE-4D7E-9C29-DBCB721B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/>
              <a:t>Mit schwach radioaktive Substanzen werden z.B. Zuckermoleküle markiert.</a:t>
            </a:r>
          </a:p>
          <a:p>
            <a:r>
              <a:rPr lang="de-AT" sz="2800" dirty="0"/>
              <a:t>Nach dem Einbringen in den Körper verteilen sich die markierten Moleküle über die Blutbahn.</a:t>
            </a:r>
          </a:p>
          <a:p>
            <a:r>
              <a:rPr lang="de-AT" sz="2800" dirty="0"/>
              <a:t>Mit einem PET Scanner kann </a:t>
            </a:r>
            <a:br>
              <a:rPr lang="de-AT" sz="2800" dirty="0"/>
            </a:br>
            <a:r>
              <a:rPr lang="de-AT" sz="2800" dirty="0"/>
              <a:t>die </a:t>
            </a:r>
            <a:r>
              <a:rPr lang="el-GR" sz="2800" dirty="0">
                <a:latin typeface="Comic Sans MS" panose="030F0702030302020204" pitchFamily="66" charset="0"/>
              </a:rPr>
              <a:t>β</a:t>
            </a:r>
            <a:r>
              <a:rPr lang="de-AT" sz="2800" baseline="30000" dirty="0">
                <a:latin typeface="Comic Sans MS" panose="030F0702030302020204" pitchFamily="66" charset="0"/>
              </a:rPr>
              <a:t>+</a:t>
            </a:r>
            <a:r>
              <a:rPr lang="de-AT" sz="2800" dirty="0"/>
              <a:t> - Strahlung gemessen </a:t>
            </a:r>
            <a:br>
              <a:rPr lang="de-AT" sz="2800" dirty="0"/>
            </a:br>
            <a:r>
              <a:rPr lang="de-AT" sz="2800" dirty="0"/>
              <a:t>und dargestellt werden.</a:t>
            </a:r>
          </a:p>
          <a:p>
            <a:r>
              <a:rPr lang="de-AT" sz="2800" dirty="0"/>
              <a:t>Anwendung: Blick in den Körper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06828C2-BE90-4BC4-8C30-7CB541185700}"/>
              </a:ext>
            </a:extLst>
          </p:cNvPr>
          <p:cNvSpPr txBox="1"/>
          <p:nvPr/>
        </p:nvSpPr>
        <p:spPr>
          <a:xfrm rot="16200000">
            <a:off x="7668152" y="532211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Patrick Hand" panose="00000500000000000000" pitchFamily="2" charset="0"/>
              </a:rPr>
              <a:t>PET-Grafik: Jens Maus, gemeinfrei (Wikimedia)</a:t>
            </a:r>
          </a:p>
        </p:txBody>
      </p:sp>
    </p:spTree>
    <p:extLst>
      <p:ext uri="{BB962C8B-B14F-4D97-AF65-F5344CB8AC3E}">
        <p14:creationId xmlns:p14="http://schemas.microsoft.com/office/powerpoint/2010/main" val="401497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6F6CE-7602-4B8B-9A66-A313213D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Medizin – Gamma-</a:t>
            </a:r>
            <a:r>
              <a:rPr lang="de-AT" dirty="0" err="1"/>
              <a:t>Knife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089510-5D20-4F7F-BF35-070BF6809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201 Cobalt-60 Quellen</a:t>
            </a:r>
          </a:p>
          <a:p>
            <a:r>
              <a:rPr lang="de-AT" dirty="0"/>
              <a:t>Kreuzungspunkt der Strahlen</a:t>
            </a:r>
            <a:br>
              <a:rPr lang="de-AT" dirty="0"/>
            </a:br>
            <a:r>
              <a:rPr lang="de-AT" dirty="0"/>
              <a:t>-&gt; größte Wirkung</a:t>
            </a:r>
          </a:p>
          <a:p>
            <a:r>
              <a:rPr lang="de-AT" dirty="0"/>
              <a:t>umgebendes Gewebe wird geschont</a:t>
            </a:r>
          </a:p>
          <a:p>
            <a:r>
              <a:rPr lang="de-AT" dirty="0"/>
              <a:t>zur Behandlung von </a:t>
            </a:r>
            <a:br>
              <a:rPr lang="de-AT" dirty="0"/>
            </a:br>
            <a:r>
              <a:rPr lang="de-AT" dirty="0"/>
              <a:t>Tumoren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37B5C0-CD32-4DE0-A013-B21C64F6B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06988"/>
            <a:ext cx="3074556" cy="19220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4D76222-EEA9-406F-B734-81C67C5BCAFE}"/>
              </a:ext>
            </a:extLst>
          </p:cNvPr>
          <p:cNvSpPr txBox="1"/>
          <p:nvPr/>
        </p:nvSpPr>
        <p:spPr>
          <a:xfrm rot="16200000">
            <a:off x="6323801" y="4037393"/>
            <a:ext cx="5040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Patrick Hand" panose="00000500000000000000" pitchFamily="2" charset="0"/>
              </a:rPr>
              <a:t>Gamma-</a:t>
            </a:r>
            <a:r>
              <a:rPr lang="de-AT" sz="1000" dirty="0" err="1">
                <a:latin typeface="Patrick Hand" panose="00000500000000000000" pitchFamily="2" charset="0"/>
              </a:rPr>
              <a:t>Knife</a:t>
            </a:r>
            <a:r>
              <a:rPr lang="de-AT" sz="1000" dirty="0">
                <a:latin typeface="Patrick Hand" panose="00000500000000000000" pitchFamily="2" charset="0"/>
              </a:rPr>
              <a:t>-Foto: Mos.ru (https://commons.wikimedia.org/wiki/File:Leksell_Gamma_Knife_Perfexion.jpg), https://creativecommons.org/licenses/by/4.0/legalcode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46A7026-1CCB-40F2-9D10-B8DBC8CCF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36" y="4149080"/>
            <a:ext cx="3538263" cy="25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8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3C657-107C-4224-B831-F1ACC535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Biologie - Tracer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92FB2F-96B2-49B3-93ED-8253D54E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engl.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trace</a:t>
            </a:r>
            <a:r>
              <a:rPr lang="de-AT" dirty="0"/>
              <a:t>: „verfolgen“, „aufspüren“</a:t>
            </a:r>
          </a:p>
          <a:p>
            <a:r>
              <a:rPr lang="de-AT" dirty="0"/>
              <a:t>Markierung von Molekülen um  die Verteilung zu verfolgen:</a:t>
            </a:r>
          </a:p>
          <a:p>
            <a:pPr lvl="1"/>
            <a:r>
              <a:rPr lang="de-AT" dirty="0"/>
              <a:t>Wirksamkeit von Kunstdünger</a:t>
            </a:r>
          </a:p>
          <a:p>
            <a:pPr lvl="1"/>
            <a:r>
              <a:rPr lang="de-AT" dirty="0"/>
              <a:t>Entschlüsselung der Photosynthese</a:t>
            </a:r>
          </a:p>
          <a:p>
            <a:r>
              <a:rPr lang="de-AT" dirty="0"/>
              <a:t>Bestimmung von Verlauf / Fließgeschwindigkeit von (unterirdischen) Gewässern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389D93-5924-494C-850D-60D77BCE9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41843">
            <a:off x="7420757" y="216834"/>
            <a:ext cx="1248770" cy="11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A4C7F-0DE1-4B1D-81C0-434FF732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Biologie – Tse-Tse-Fliege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168AF2-EA8C-45D6-9213-23822663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Bekämpfung von Insekten z.B. Tse-</a:t>
            </a:r>
            <a:r>
              <a:rPr lang="de-AT" dirty="0" err="1"/>
              <a:t>Tese</a:t>
            </a:r>
            <a:r>
              <a:rPr lang="de-AT" dirty="0"/>
              <a:t>-Fliege (überträgt die Schlafkrankheit)</a:t>
            </a:r>
          </a:p>
          <a:p>
            <a:r>
              <a:rPr lang="de-AT" dirty="0"/>
              <a:t>männliche Fliegen werden durch ionisierende Strahlung sterilisiert</a:t>
            </a:r>
          </a:p>
          <a:p>
            <a:r>
              <a:rPr lang="de-AT" dirty="0"/>
              <a:t>sterile Männchen konkurrieren</a:t>
            </a:r>
            <a:br>
              <a:rPr lang="de-AT" dirty="0"/>
            </a:br>
            <a:r>
              <a:rPr lang="de-AT" dirty="0"/>
              <a:t>mit den in der Natur </a:t>
            </a:r>
            <a:br>
              <a:rPr lang="de-AT" dirty="0"/>
            </a:br>
            <a:r>
              <a:rPr lang="de-AT" dirty="0"/>
              <a:t>vorkommenden </a:t>
            </a:r>
          </a:p>
          <a:p>
            <a:r>
              <a:rPr lang="de-AT" dirty="0"/>
              <a:t>weniger Fliegennachwuchs</a:t>
            </a:r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3A3127-4E1F-4EB2-AB92-B06BFB380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2519451" cy="221385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4CDEDFA-407B-4356-AC38-DC6CFC70CE2F}"/>
              </a:ext>
            </a:extLst>
          </p:cNvPr>
          <p:cNvSpPr txBox="1"/>
          <p:nvPr/>
        </p:nvSpPr>
        <p:spPr>
          <a:xfrm rot="16200000">
            <a:off x="6135564" y="3926100"/>
            <a:ext cx="541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latin typeface="Patrick Hand" panose="00000500000000000000" pitchFamily="2" charset="0"/>
              </a:rPr>
              <a:t>Unknown</a:t>
            </a:r>
            <a:r>
              <a:rPr lang="de-DE" sz="1000" dirty="0">
                <a:latin typeface="Patrick Hand" panose="00000500000000000000" pitchFamily="2" charset="0"/>
              </a:rPr>
              <a:t> (https://commons.wikimedia.org/wiki/File:Tsetsemeyers1880.jpg), „Tsetsemeyers1880“, als gemeinfrei gekennzeichnet, Details auf Wikimedia Commons: https://commons.wikimedia.org/wiki/Template:PD-1923 </a:t>
            </a:r>
            <a:endParaRPr lang="de-AT" sz="1000" dirty="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6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69B9D-CC10-4597-BCCD-6DB14976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dirty="0"/>
              <a:t>Technik </a:t>
            </a:r>
            <a:br>
              <a:rPr lang="de-AT" dirty="0"/>
            </a:br>
            <a:r>
              <a:rPr lang="de-AT" sz="3400" dirty="0"/>
              <a:t>zerstörungsfreie Werkstoffprüfung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9F154F-9AB4-4A27-922B-723E53DA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Überprüfung von Schweißnähten</a:t>
            </a:r>
          </a:p>
          <a:p>
            <a:r>
              <a:rPr lang="de-AT" dirty="0"/>
              <a:t>Überprüfung von Rohren (z.B. bei Pipelines)</a:t>
            </a:r>
            <a:br>
              <a:rPr lang="de-AT" dirty="0"/>
            </a:br>
            <a:endParaRPr lang="de-AT" dirty="0"/>
          </a:p>
          <a:p>
            <a:r>
              <a:rPr lang="de-AT" dirty="0"/>
              <a:t>Durchstrahlung des Materials</a:t>
            </a:r>
          </a:p>
          <a:p>
            <a:r>
              <a:rPr lang="de-AT" dirty="0"/>
              <a:t>Grad der Schwärzung</a:t>
            </a:r>
            <a:br>
              <a:rPr lang="de-AT" dirty="0"/>
            </a:br>
            <a:r>
              <a:rPr lang="de-AT" dirty="0"/>
              <a:t>ist abhängig von</a:t>
            </a:r>
            <a:br>
              <a:rPr lang="de-AT" dirty="0"/>
            </a:br>
            <a:r>
              <a:rPr lang="de-AT" dirty="0"/>
              <a:t>der Materialstärke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20440F-0B04-4F5D-A894-D5C51F5BA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58" y="4005064"/>
            <a:ext cx="4118032" cy="269515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5C9E514-4B33-47A0-BE0C-1E1B0281E61F}"/>
              </a:ext>
            </a:extLst>
          </p:cNvPr>
          <p:cNvSpPr txBox="1"/>
          <p:nvPr/>
        </p:nvSpPr>
        <p:spPr>
          <a:xfrm rot="16200000">
            <a:off x="6312372" y="4045077"/>
            <a:ext cx="5417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Patrick Hand" panose="00000500000000000000" pitchFamily="2" charset="0"/>
              </a:rPr>
              <a:t>Foto: </a:t>
            </a:r>
            <a:r>
              <a:rPr lang="de-DE" sz="1000" dirty="0" err="1">
                <a:latin typeface="Patrick Hand" panose="00000500000000000000" pitchFamily="2" charset="0"/>
              </a:rPr>
              <a:t>Pixabay</a:t>
            </a:r>
            <a:r>
              <a:rPr lang="de-DE" sz="1000" dirty="0">
                <a:latin typeface="Patrick Hand" panose="00000500000000000000" pitchFamily="2" charset="0"/>
              </a:rPr>
              <a:t>: </a:t>
            </a:r>
            <a:r>
              <a:rPr lang="de-AT" sz="1000" dirty="0">
                <a:latin typeface="Patrick Hand" panose="00000500000000000000" pitchFamily="2" charset="0"/>
              </a:rPr>
              <a:t>https://pixabay.com/de/photos/alaska-alaska-pipeline-%C3%B6l-transport-67304/</a:t>
            </a:r>
          </a:p>
        </p:txBody>
      </p:sp>
    </p:spTree>
    <p:extLst>
      <p:ext uri="{BB962C8B-B14F-4D97-AF65-F5344CB8AC3E}">
        <p14:creationId xmlns:p14="http://schemas.microsoft.com/office/powerpoint/2010/main" val="158353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2DCC-CAFD-4F45-906D-EEAEC54E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Technik</a:t>
            </a:r>
            <a:br>
              <a:rPr lang="de-AT" dirty="0"/>
            </a:br>
            <a:r>
              <a:rPr lang="de-AT" dirty="0"/>
              <a:t>Trennung von Ölsorten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3E4F05-9B2B-4D4B-836B-800930F9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Der Beginn einer neuen Ölsorte in einer Pipeline wird mit einem radioaktiven Isotop markiert („geimpft“).</a:t>
            </a:r>
          </a:p>
          <a:p>
            <a:r>
              <a:rPr lang="de-AT" dirty="0"/>
              <a:t>Am Leitungsende kann das Isotop detektiert werden und über eine Steuerung werden Ventile umgeschaltet.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E7C810-430E-478F-9672-1A8A41A8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52718">
            <a:off x="6374816" y="4848849"/>
            <a:ext cx="1248770" cy="11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6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AD284-D3A1-41E6-AD68-8B587F1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Technik – </a:t>
            </a:r>
            <a:r>
              <a:rPr lang="de-AT" dirty="0" err="1"/>
              <a:t>Piplines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E7B78-1505-4318-B72E-CEAFEB22E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Durch markieren mit Isotopen können Lecks in unterirdischen Streckenabschnitten von Pipelines gefunden werden.</a:t>
            </a:r>
            <a:br>
              <a:rPr lang="de-AT" dirty="0"/>
            </a:br>
            <a:endParaRPr lang="de-AT" dirty="0"/>
          </a:p>
          <a:p>
            <a:r>
              <a:rPr lang="de-AT" dirty="0"/>
              <a:t>Reinigungsgeräte für Pipelines</a:t>
            </a:r>
            <a:br>
              <a:rPr lang="de-AT" dirty="0"/>
            </a:br>
            <a:r>
              <a:rPr lang="de-AT" dirty="0"/>
              <a:t>(„Molche“) sind mit Strahlern </a:t>
            </a:r>
            <a:br>
              <a:rPr lang="de-AT" dirty="0"/>
            </a:br>
            <a:r>
              <a:rPr lang="de-AT" dirty="0"/>
              <a:t>bestückt und können dadurch </a:t>
            </a:r>
            <a:br>
              <a:rPr lang="de-AT" dirty="0"/>
            </a:br>
            <a:r>
              <a:rPr lang="de-AT" dirty="0"/>
              <a:t>leichter gefunden werden.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076693-4234-47CD-9E20-F7CCF567A96E}"/>
              </a:ext>
            </a:extLst>
          </p:cNvPr>
          <p:cNvSpPr txBox="1"/>
          <p:nvPr/>
        </p:nvSpPr>
        <p:spPr>
          <a:xfrm rot="16200000">
            <a:off x="6061126" y="3851661"/>
            <a:ext cx="556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Patrick Hand" panose="00000500000000000000" pitchFamily="2" charset="0"/>
              </a:rPr>
              <a:t>Foto Molch: </a:t>
            </a:r>
            <a:r>
              <a:rPr lang="de-DE" sz="1000" dirty="0" err="1">
                <a:latin typeface="Patrick Hand" panose="00000500000000000000" pitchFamily="2" charset="0"/>
              </a:rPr>
              <a:t>Wilfra</a:t>
            </a:r>
            <a:r>
              <a:rPr lang="de-DE" sz="1000" dirty="0">
                <a:latin typeface="Patrick Hand" panose="00000500000000000000" pitchFamily="2" charset="0"/>
              </a:rPr>
              <a:t> (https://commons.wikimedia.org/wiki/File:NWO-MolchBuerste.jpg), „NWO-</a:t>
            </a:r>
            <a:r>
              <a:rPr lang="de-DE" sz="1000" dirty="0" err="1">
                <a:latin typeface="Patrick Hand" panose="00000500000000000000" pitchFamily="2" charset="0"/>
              </a:rPr>
              <a:t>MolchBuerste</a:t>
            </a:r>
            <a:r>
              <a:rPr lang="de-DE" sz="1000" dirty="0">
                <a:latin typeface="Patrick Hand" panose="00000500000000000000" pitchFamily="2" charset="0"/>
              </a:rPr>
              <a:t>“, als gemeinfrei gekennzeichnet, Details auf Wikimedia Commons: https://commons.wikimedia.org/wiki/Template:PD-self </a:t>
            </a:r>
            <a:endParaRPr lang="de-AT" sz="1000" dirty="0">
              <a:latin typeface="Patrick Hand" panose="000005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ECE28D-DC4E-4542-80DE-C665A396B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64" y="3573016"/>
            <a:ext cx="2611136" cy="33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023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Bildschirmpräsentation (4:3)</PresentationFormat>
  <Paragraphs>75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MODERATIO</vt:lpstr>
      <vt:lpstr>Patrick Hand</vt:lpstr>
      <vt:lpstr>Permanent Marker</vt:lpstr>
      <vt:lpstr>Segoe Print</vt:lpstr>
      <vt:lpstr>Standarddesign</vt:lpstr>
      <vt:lpstr>RADIOAKTIVITÄT</vt:lpstr>
      <vt:lpstr>Medizin - Szintigraphie</vt:lpstr>
      <vt:lpstr>Medizin  Positronen-Emissions-Tomographie</vt:lpstr>
      <vt:lpstr>Medizin – Gamma-Knife</vt:lpstr>
      <vt:lpstr>Biologie - Tracer</vt:lpstr>
      <vt:lpstr>Biologie – Tse-Tse-Fliege</vt:lpstr>
      <vt:lpstr>Technik  zerstörungsfreie Werkstoffprüfung</vt:lpstr>
      <vt:lpstr>Technik Trennung von Ölsorten</vt:lpstr>
      <vt:lpstr>Technik – Piplines</vt:lpstr>
      <vt:lpstr>Technik - Energiegewinnung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Radioaktivität</dc:title>
  <dc:creator>www.leichter-unterrichten.com</dc:creator>
  <cp:lastModifiedBy>Friedrich Saurer</cp:lastModifiedBy>
  <cp:revision>108</cp:revision>
  <dcterms:created xsi:type="dcterms:W3CDTF">2010-09-21T07:33:16Z</dcterms:created>
  <dcterms:modified xsi:type="dcterms:W3CDTF">2019-07-19T19:23:14Z</dcterms:modified>
</cp:coreProperties>
</file>